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70" r:id="rId8"/>
    <p:sldId id="271" r:id="rId9"/>
    <p:sldId id="263" r:id="rId10"/>
    <p:sldId id="273" r:id="rId11"/>
    <p:sldId id="274" r:id="rId12"/>
    <p:sldId id="275" r:id="rId13"/>
    <p:sldId id="276" r:id="rId14"/>
    <p:sldId id="277" r:id="rId15"/>
    <p:sldId id="278" r:id="rId16"/>
    <p:sldId id="264" r:id="rId17"/>
    <p:sldId id="280" r:id="rId18"/>
    <p:sldId id="281" r:id="rId19"/>
    <p:sldId id="282" r:id="rId20"/>
    <p:sldId id="283" r:id="rId21"/>
    <p:sldId id="284" r:id="rId22"/>
    <p:sldId id="285" r:id="rId23"/>
    <p:sldId id="286" r:id="rId24"/>
    <p:sldId id="287" r:id="rId25"/>
    <p:sldId id="288" r:id="rId26"/>
    <p:sldId id="289" r:id="rId27"/>
    <p:sldId id="265" r:id="rId28"/>
    <p:sldId id="291" r:id="rId29"/>
    <p:sldId id="292" r:id="rId30"/>
    <p:sldId id="293" r:id="rId31"/>
    <p:sldId id="266" r:id="rId32"/>
    <p:sldId id="295" r:id="rId33"/>
    <p:sldId id="296" r:id="rId34"/>
    <p:sldId id="297" r:id="rId35"/>
    <p:sldId id="262" r:id="rId36"/>
    <p:sldId id="267" r:id="rId37"/>
    <p:sldId id="299" r:id="rId38"/>
    <p:sldId id="300" r:id="rId39"/>
    <p:sldId id="268" r:id="rId40"/>
    <p:sldId id="26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75" d="100"/>
          <a:sy n="75" d="100"/>
        </p:scale>
        <p:origin x="98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891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78168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D77608-3819-479B-BB98-C216BA724EFE}" type="slidenum">
              <a:rPr lang="en-US" smtClean="0"/>
              <a:pPr/>
              <a:t>‹Nº›</a:t>
            </a:fld>
            <a:endParaRPr lang="en-US" sz="100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2965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1694786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D77608-3819-479B-BB98-C216BA724EFE}" type="slidenum">
              <a:rPr lang="en-US" smtClean="0"/>
              <a:pPr/>
              <a:t>‹Nº›</a:t>
            </a:fld>
            <a:endParaRPr lang="en-US" sz="100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91317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962212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2781523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214761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358357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235147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23633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4011086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346449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382793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154012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gn="r"/>
            <a:fld id="{7CF0BCE0-945C-4FDF-95A1-2149B1FF5B83}" type="datetimeFigureOut">
              <a:rPr lang="en-US" smtClean="0"/>
              <a:pPr algn="r"/>
              <a:t>12/14/2023</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56467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7CF0BCE0-945C-4FDF-95A1-2149B1FF5B83}" type="datetimeFigureOut">
              <a:rPr lang="en-US" smtClean="0"/>
              <a:pPr algn="r"/>
              <a:t>12/14/2023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CD77608-3819-479B-BB98-C216BA724EFE}" type="slidenum">
              <a:rPr lang="en-US" smtClean="0"/>
              <a:pPr/>
              <a:t>‹Nº›</a:t>
            </a:fld>
            <a:endParaRPr lang="en-US" sz="1000" dirty="0"/>
          </a:p>
        </p:txBody>
      </p:sp>
    </p:spTree>
    <p:extLst>
      <p:ext uri="{BB962C8B-B14F-4D97-AF65-F5344CB8AC3E}">
        <p14:creationId xmlns:p14="http://schemas.microsoft.com/office/powerpoint/2010/main" val="204808875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ídeo 3" descr="Satellite Dish At Night">
            <a:extLst>
              <a:ext uri="{FF2B5EF4-FFF2-40B4-BE49-F238E27FC236}">
                <a16:creationId xmlns:a16="http://schemas.microsoft.com/office/drawing/2014/main" id="{BBA81DB6-7DE8-AA09-9047-F972B359B6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90" r="1" b="1"/>
          <a:stretch/>
        </p:blipFill>
        <p:spPr>
          <a:xfrm>
            <a:off x="-688" y="-4"/>
            <a:ext cx="12192687" cy="6858000"/>
          </a:xfrm>
          <a:prstGeom prst="rect">
            <a:avLst/>
          </a:prstGeom>
        </p:spPr>
      </p:pic>
      <p:sp>
        <p:nvSpPr>
          <p:cNvPr id="2" name="Título 1">
            <a:extLst>
              <a:ext uri="{FF2B5EF4-FFF2-40B4-BE49-F238E27FC236}">
                <a16:creationId xmlns:a16="http://schemas.microsoft.com/office/drawing/2014/main" id="{9E86E746-1F9A-5632-8E46-3BD7EEDA802A}"/>
              </a:ext>
            </a:extLst>
          </p:cNvPr>
          <p:cNvSpPr>
            <a:spLocks noGrp="1"/>
          </p:cNvSpPr>
          <p:nvPr>
            <p:ph type="ctrTitle"/>
          </p:nvPr>
        </p:nvSpPr>
        <p:spPr>
          <a:xfrm>
            <a:off x="1487142" y="700753"/>
            <a:ext cx="9217026" cy="1210396"/>
          </a:xfrm>
        </p:spPr>
        <p:txBody>
          <a:bodyPr>
            <a:normAutofit/>
          </a:bodyPr>
          <a:lstStyle/>
          <a:p>
            <a:pPr algn="ctr"/>
            <a:r>
              <a:rPr lang="es-ES" sz="6000" dirty="0" err="1">
                <a:solidFill>
                  <a:srgbClr val="FFFFFF"/>
                </a:solidFill>
              </a:rPr>
              <a:t>SpaceY</a:t>
            </a:r>
            <a:r>
              <a:rPr lang="es-ES" sz="6000" dirty="0">
                <a:solidFill>
                  <a:srgbClr val="FFFFFF"/>
                </a:solidFill>
              </a:rPr>
              <a:t> </a:t>
            </a:r>
            <a:r>
              <a:rPr lang="es-ES" sz="6000" dirty="0" err="1">
                <a:solidFill>
                  <a:srgbClr val="FFFFFF"/>
                </a:solidFill>
              </a:rPr>
              <a:t>Mission</a:t>
            </a:r>
            <a:endParaRPr lang="es-ES" sz="6000" dirty="0">
              <a:solidFill>
                <a:srgbClr val="FFFFFF"/>
              </a:solidFill>
            </a:endParaRPr>
          </a:p>
        </p:txBody>
      </p:sp>
      <p:sp>
        <p:nvSpPr>
          <p:cNvPr id="3" name="Subtítulo 2">
            <a:extLst>
              <a:ext uri="{FF2B5EF4-FFF2-40B4-BE49-F238E27FC236}">
                <a16:creationId xmlns:a16="http://schemas.microsoft.com/office/drawing/2014/main" id="{91B6DC81-E37B-485F-7DA8-E531D5B7ADB3}"/>
              </a:ext>
            </a:extLst>
          </p:cNvPr>
          <p:cNvSpPr>
            <a:spLocks noGrp="1"/>
          </p:cNvSpPr>
          <p:nvPr>
            <p:ph type="subTitle" idx="1"/>
          </p:nvPr>
        </p:nvSpPr>
        <p:spPr>
          <a:xfrm>
            <a:off x="5632768" y="5250297"/>
            <a:ext cx="9155112" cy="681725"/>
          </a:xfrm>
        </p:spPr>
        <p:txBody>
          <a:bodyPr>
            <a:normAutofit fontScale="92500" lnSpcReduction="20000"/>
          </a:bodyPr>
          <a:lstStyle/>
          <a:p>
            <a:pPr algn="ctr"/>
            <a:r>
              <a:rPr lang="es-ES" dirty="0">
                <a:solidFill>
                  <a:srgbClr val="FFFFFF"/>
                </a:solidFill>
              </a:rPr>
              <a:t>Jaime Sanz</a:t>
            </a:r>
          </a:p>
          <a:p>
            <a:pPr algn="ctr"/>
            <a:r>
              <a:rPr lang="es-ES" dirty="0">
                <a:solidFill>
                  <a:srgbClr val="FFFFFF"/>
                </a:solidFill>
              </a:rPr>
              <a:t>24/12/2023</a:t>
            </a:r>
          </a:p>
        </p:txBody>
      </p:sp>
    </p:spTree>
    <p:extLst>
      <p:ext uri="{BB962C8B-B14F-4D97-AF65-F5344CB8AC3E}">
        <p14:creationId xmlns:p14="http://schemas.microsoft.com/office/powerpoint/2010/main" val="4329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10</a:t>
            </a:fld>
            <a:endParaRPr dirty="0"/>
          </a:p>
        </p:txBody>
      </p:sp>
      <p:sp>
        <p:nvSpPr>
          <p:cNvPr id="6" name="object 6"/>
          <p:cNvSpPr txBox="1"/>
          <p:nvPr/>
        </p:nvSpPr>
        <p:spPr>
          <a:xfrm>
            <a:off x="1311579" y="5146750"/>
            <a:ext cx="10612566" cy="588944"/>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
        <p:nvSpPr>
          <p:cNvPr id="7" name="object 7"/>
          <p:cNvSpPr/>
          <p:nvPr/>
        </p:nvSpPr>
        <p:spPr>
          <a:xfrm>
            <a:off x="863561" y="1551992"/>
            <a:ext cx="10828604" cy="232096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5180445" y="4230216"/>
            <a:ext cx="5862320" cy="517449"/>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a:t>
            </a:r>
            <a:r>
              <a:rPr lang="es-ES" sz="1600" spc="-20" dirty="0">
                <a:latin typeface="Carlito"/>
                <a:cs typeface="Carlito"/>
              </a:rPr>
              <a:t>= </a:t>
            </a:r>
            <a:r>
              <a:rPr sz="1600" spc="-20" dirty="0">
                <a:latin typeface="Carlito"/>
                <a:cs typeface="Carlito"/>
              </a:rPr>
              <a:t>successful </a:t>
            </a:r>
            <a:r>
              <a:rPr sz="1600" spc="-10" dirty="0">
                <a:latin typeface="Carlito"/>
                <a:cs typeface="Carlito"/>
              </a:rPr>
              <a:t>launch</a:t>
            </a:r>
            <a:endParaRPr lang="es-ES" sz="1600" spc="-10" dirty="0">
              <a:latin typeface="Carlito"/>
              <a:cs typeface="Carlito"/>
            </a:endParaRPr>
          </a:p>
          <a:p>
            <a:pPr marL="12700">
              <a:lnSpc>
                <a:spcPct val="100000"/>
              </a:lnSpc>
              <a:spcBef>
                <a:spcPts val="95"/>
              </a:spcBef>
            </a:pPr>
            <a:r>
              <a:rPr sz="1600" spc="-15" dirty="0">
                <a:latin typeface="Carlito"/>
                <a:cs typeface="Carlito"/>
              </a:rPr>
              <a:t>Purple </a:t>
            </a:r>
            <a:r>
              <a:rPr lang="es-ES" sz="1600" spc="-15" dirty="0">
                <a:latin typeface="Carlito"/>
                <a:cs typeface="Carlito"/>
              </a:rPr>
              <a:t>= </a:t>
            </a:r>
            <a:r>
              <a:rPr sz="1600" spc="-20" dirty="0">
                <a:latin typeface="Carlito"/>
                <a:cs typeface="Carlito"/>
              </a:rPr>
              <a:t>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10" name="Título 1">
            <a:extLst>
              <a:ext uri="{FF2B5EF4-FFF2-40B4-BE49-F238E27FC236}">
                <a16:creationId xmlns:a16="http://schemas.microsoft.com/office/drawing/2014/main" id="{702BDDDF-8C99-7E3E-A64D-0DE127C6D7C7}"/>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Flight </a:t>
            </a:r>
            <a:r>
              <a:rPr lang="es-ES" dirty="0" err="1"/>
              <a:t>Number</a:t>
            </a:r>
            <a:r>
              <a:rPr lang="es-ES" dirty="0"/>
              <a:t> vs. </a:t>
            </a:r>
            <a:r>
              <a:rPr lang="es-ES" dirty="0" err="1"/>
              <a:t>Launch</a:t>
            </a:r>
            <a:r>
              <a:rPr lang="es-ES" dirty="0"/>
              <a:t> 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11</a:t>
            </a:fld>
            <a:endParaRPr dirty="0"/>
          </a:p>
        </p:txBody>
      </p:sp>
      <p:sp>
        <p:nvSpPr>
          <p:cNvPr id="6" name="object 6"/>
          <p:cNvSpPr txBox="1"/>
          <p:nvPr/>
        </p:nvSpPr>
        <p:spPr>
          <a:xfrm>
            <a:off x="1216650" y="5371629"/>
            <a:ext cx="10476586" cy="290401"/>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
        <p:nvSpPr>
          <p:cNvPr id="7" name="object 7"/>
          <p:cNvSpPr/>
          <p:nvPr/>
        </p:nvSpPr>
        <p:spPr>
          <a:xfrm>
            <a:off x="947957" y="1661511"/>
            <a:ext cx="10292910" cy="2124486"/>
          </a:xfrm>
          <a:prstGeom prst="rect">
            <a:avLst/>
          </a:prstGeom>
          <a:blipFill>
            <a:blip r:embed="rId2" cstate="print"/>
            <a:stretch>
              <a:fillRect/>
            </a:stretch>
          </a:blipFill>
        </p:spPr>
        <p:txBody>
          <a:bodyPr wrap="square" lIns="0" tIns="0" rIns="0" bIns="0" rtlCol="0"/>
          <a:lstStyle/>
          <a:p>
            <a:endParaRPr/>
          </a:p>
        </p:txBody>
      </p:sp>
      <p:sp>
        <p:nvSpPr>
          <p:cNvPr id="11" name="Título 10">
            <a:extLst>
              <a:ext uri="{FF2B5EF4-FFF2-40B4-BE49-F238E27FC236}">
                <a16:creationId xmlns:a16="http://schemas.microsoft.com/office/drawing/2014/main" id="{280D872E-603E-91AD-1FF0-4D75C51F1E48}"/>
              </a:ext>
            </a:extLst>
          </p:cNvPr>
          <p:cNvSpPr>
            <a:spLocks noGrp="1"/>
          </p:cNvSpPr>
          <p:nvPr>
            <p:ph type="title"/>
          </p:nvPr>
        </p:nvSpPr>
        <p:spPr/>
        <p:txBody>
          <a:bodyPr/>
          <a:lstStyle/>
          <a:p>
            <a:r>
              <a:rPr lang="es-ES" dirty="0" err="1"/>
              <a:t>Payload</a:t>
            </a:r>
            <a:r>
              <a:rPr lang="es-ES" dirty="0"/>
              <a:t> vs. </a:t>
            </a:r>
            <a:r>
              <a:rPr lang="es-ES" dirty="0" err="1"/>
              <a:t>Launch</a:t>
            </a:r>
            <a:r>
              <a:rPr lang="es-ES" dirty="0"/>
              <a:t> Site</a:t>
            </a:r>
          </a:p>
        </p:txBody>
      </p:sp>
      <p:sp>
        <p:nvSpPr>
          <p:cNvPr id="12" name="object 8">
            <a:extLst>
              <a:ext uri="{FF2B5EF4-FFF2-40B4-BE49-F238E27FC236}">
                <a16:creationId xmlns:a16="http://schemas.microsoft.com/office/drawing/2014/main" id="{86E1F7DF-6D4B-7286-AD5B-93198F42EE64}"/>
              </a:ext>
            </a:extLst>
          </p:cNvPr>
          <p:cNvSpPr txBox="1"/>
          <p:nvPr/>
        </p:nvSpPr>
        <p:spPr>
          <a:xfrm>
            <a:off x="5180445" y="4230216"/>
            <a:ext cx="5862320" cy="517449"/>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a:t>
            </a:r>
            <a:r>
              <a:rPr lang="es-ES" sz="1600" spc="-20" dirty="0">
                <a:latin typeface="Carlito"/>
                <a:cs typeface="Carlito"/>
              </a:rPr>
              <a:t>= </a:t>
            </a:r>
            <a:r>
              <a:rPr sz="1600" spc="-20" dirty="0">
                <a:latin typeface="Carlito"/>
                <a:cs typeface="Carlito"/>
              </a:rPr>
              <a:t>successful </a:t>
            </a:r>
            <a:r>
              <a:rPr sz="1600" spc="-10" dirty="0">
                <a:latin typeface="Carlito"/>
                <a:cs typeface="Carlito"/>
              </a:rPr>
              <a:t>launch</a:t>
            </a:r>
            <a:endParaRPr lang="es-ES" sz="1600" spc="-10" dirty="0">
              <a:latin typeface="Carlito"/>
              <a:cs typeface="Carlito"/>
            </a:endParaRPr>
          </a:p>
          <a:p>
            <a:pPr marL="12700">
              <a:lnSpc>
                <a:spcPct val="100000"/>
              </a:lnSpc>
              <a:spcBef>
                <a:spcPts val="95"/>
              </a:spcBef>
            </a:pPr>
            <a:r>
              <a:rPr sz="1600" spc="-15" dirty="0">
                <a:latin typeface="Carlito"/>
                <a:cs typeface="Carlito"/>
              </a:rPr>
              <a:t>Purple </a:t>
            </a:r>
            <a:r>
              <a:rPr lang="es-ES" sz="1600" spc="-15" dirty="0">
                <a:latin typeface="Carlito"/>
                <a:cs typeface="Carlito"/>
              </a:rPr>
              <a:t>= </a:t>
            </a:r>
            <a:r>
              <a:rPr sz="1600" spc="-20" dirty="0">
                <a:latin typeface="Carlito"/>
                <a:cs typeface="Carlito"/>
              </a:rPr>
              <a:t>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12</a:t>
            </a:fld>
            <a:endParaRPr dirty="0"/>
          </a:p>
        </p:txBody>
      </p:sp>
      <p:sp>
        <p:nvSpPr>
          <p:cNvPr id="6" name="object 6"/>
          <p:cNvSpPr txBox="1"/>
          <p:nvPr/>
        </p:nvSpPr>
        <p:spPr>
          <a:xfrm>
            <a:off x="2919908" y="4916057"/>
            <a:ext cx="7434055" cy="1708096"/>
          </a:xfrm>
          <a:prstGeom prst="rect">
            <a:avLst/>
          </a:prstGeom>
        </p:spPr>
        <p:txBody>
          <a:bodyPr vert="horz" wrap="square" lIns="0" tIns="12700" rIns="0" bIns="0" rtlCol="0">
            <a:spAutoFit/>
          </a:bodyPr>
          <a:lstStyle/>
          <a:p>
            <a:pPr marL="12700" marR="5080">
              <a:lnSpc>
                <a:spcPct val="120800"/>
              </a:lnSpc>
              <a:spcBef>
                <a:spcPts val="100"/>
              </a:spcBef>
            </a:pPr>
            <a:r>
              <a:rPr lang="es-ES" b="1" spc="-15" dirty="0" err="1">
                <a:latin typeface="Carlito"/>
                <a:cs typeface="Carlito"/>
              </a:rPr>
              <a:t>Insights</a:t>
            </a:r>
            <a:r>
              <a:rPr lang="es-ES" b="1" spc="-15" dirty="0">
                <a:latin typeface="Carlito"/>
                <a:cs typeface="Carlito"/>
              </a:rPr>
              <a:t>:</a:t>
            </a:r>
          </a:p>
          <a:p>
            <a:pPr marL="298450" marR="5080" indent="-285750">
              <a:lnSpc>
                <a:spcPct val="120800"/>
              </a:lnSpc>
              <a:spcBef>
                <a:spcPts val="100"/>
              </a:spcBef>
              <a:buFont typeface="Arial" panose="020B0604020202020204" pitchFamily="34" charset="0"/>
              <a:buChar char="•"/>
            </a:pPr>
            <a:r>
              <a:rPr sz="1400" spc="-15" dirty="0">
                <a:latin typeface="Carlito"/>
                <a:cs typeface="Carlito"/>
              </a:rPr>
              <a:t>ES-L1 </a:t>
            </a:r>
            <a:r>
              <a:rPr sz="1400" spc="-20" dirty="0">
                <a:latin typeface="Carlito"/>
                <a:cs typeface="Carlito"/>
              </a:rPr>
              <a:t>(1), </a:t>
            </a:r>
            <a:r>
              <a:rPr sz="1400" spc="-25" dirty="0">
                <a:latin typeface="Carlito"/>
                <a:cs typeface="Carlito"/>
              </a:rPr>
              <a:t>GEO </a:t>
            </a:r>
            <a:r>
              <a:rPr sz="1400" spc="-20" dirty="0">
                <a:latin typeface="Carlito"/>
                <a:cs typeface="Carlito"/>
              </a:rPr>
              <a:t>(1), HEO </a:t>
            </a:r>
            <a:r>
              <a:rPr sz="1400" spc="-15" dirty="0">
                <a:latin typeface="Carlito"/>
                <a:cs typeface="Carlito"/>
              </a:rPr>
              <a:t>(1) </a:t>
            </a:r>
            <a:r>
              <a:rPr sz="1400" spc="-25" dirty="0">
                <a:latin typeface="Carlito"/>
                <a:cs typeface="Carlito"/>
              </a:rPr>
              <a:t>have </a:t>
            </a:r>
            <a:r>
              <a:rPr sz="1400" spc="-20" dirty="0">
                <a:latin typeface="Carlito"/>
                <a:cs typeface="Carlito"/>
              </a:rPr>
              <a:t>100% </a:t>
            </a:r>
            <a:r>
              <a:rPr sz="1400" spc="-15" dirty="0">
                <a:latin typeface="Carlito"/>
                <a:cs typeface="Carlito"/>
              </a:rPr>
              <a:t>success </a:t>
            </a:r>
            <a:r>
              <a:rPr sz="1400" spc="-40" dirty="0">
                <a:latin typeface="Carlito"/>
                <a:cs typeface="Carlito"/>
              </a:rPr>
              <a:t>rate </a:t>
            </a:r>
            <a:r>
              <a:rPr sz="1400" spc="-15" dirty="0">
                <a:latin typeface="Carlito"/>
                <a:cs typeface="Carlito"/>
              </a:rPr>
              <a:t>(sample </a:t>
            </a:r>
            <a:r>
              <a:rPr sz="1400" spc="-20" dirty="0">
                <a:latin typeface="Carlito"/>
                <a:cs typeface="Carlito"/>
              </a:rPr>
              <a:t>sizes </a:t>
            </a:r>
            <a:r>
              <a:rPr sz="1400" spc="-5" dirty="0">
                <a:latin typeface="Carlito"/>
                <a:cs typeface="Carlito"/>
              </a:rPr>
              <a:t>in </a:t>
            </a:r>
            <a:r>
              <a:rPr sz="1400" spc="-20" dirty="0">
                <a:latin typeface="Carlito"/>
                <a:cs typeface="Carlito"/>
              </a:rPr>
              <a:t>parenthesis)  </a:t>
            </a:r>
            <a:endParaRPr lang="es-ES" sz="1400" spc="-20" dirty="0">
              <a:latin typeface="Carlito"/>
              <a:cs typeface="Carlito"/>
            </a:endParaRPr>
          </a:p>
          <a:p>
            <a:pPr marL="298450" marR="5080" indent="-285750">
              <a:lnSpc>
                <a:spcPct val="120800"/>
              </a:lnSpc>
              <a:spcBef>
                <a:spcPts val="100"/>
              </a:spcBef>
              <a:buFont typeface="Arial" panose="020B0604020202020204" pitchFamily="34" charset="0"/>
              <a:buChar char="•"/>
            </a:pPr>
            <a:r>
              <a:rPr sz="1400" spc="-10" dirty="0">
                <a:latin typeface="Carlito"/>
                <a:cs typeface="Carlito"/>
              </a:rPr>
              <a:t>SSO </a:t>
            </a:r>
            <a:r>
              <a:rPr sz="1400" spc="-15" dirty="0">
                <a:latin typeface="Carlito"/>
                <a:cs typeface="Carlito"/>
              </a:rPr>
              <a:t>(5) </a:t>
            </a:r>
            <a:r>
              <a:rPr sz="1400" spc="-5" dirty="0">
                <a:latin typeface="Carlito"/>
                <a:cs typeface="Carlito"/>
              </a:rPr>
              <a:t>has </a:t>
            </a:r>
            <a:r>
              <a:rPr sz="1400" spc="-20" dirty="0">
                <a:latin typeface="Carlito"/>
                <a:cs typeface="Carlito"/>
              </a:rPr>
              <a:t>100% </a:t>
            </a:r>
            <a:r>
              <a:rPr sz="1400" spc="-10" dirty="0">
                <a:latin typeface="Carlito"/>
                <a:cs typeface="Carlito"/>
              </a:rPr>
              <a:t>success</a:t>
            </a:r>
            <a:r>
              <a:rPr sz="1400" spc="45" dirty="0">
                <a:latin typeface="Carlito"/>
                <a:cs typeface="Carlito"/>
              </a:rPr>
              <a:t> </a:t>
            </a:r>
            <a:r>
              <a:rPr sz="1400" spc="-40" dirty="0">
                <a:latin typeface="Carlito"/>
                <a:cs typeface="Carlito"/>
              </a:rPr>
              <a:t>rate</a:t>
            </a:r>
            <a:endParaRPr sz="1400" dirty="0">
              <a:latin typeface="Carlito"/>
              <a:cs typeface="Carlito"/>
            </a:endParaRPr>
          </a:p>
          <a:p>
            <a:pPr marL="298450" indent="-285750">
              <a:lnSpc>
                <a:spcPct val="100000"/>
              </a:lnSpc>
              <a:spcBef>
                <a:spcPts val="250"/>
              </a:spcBef>
              <a:buFont typeface="Arial" panose="020B0604020202020204" pitchFamily="34" charset="0"/>
              <a:buChar char="•"/>
            </a:pPr>
            <a:r>
              <a:rPr sz="1400" spc="-25" dirty="0">
                <a:latin typeface="Carlito"/>
                <a:cs typeface="Carlito"/>
              </a:rPr>
              <a:t>VLEO </a:t>
            </a:r>
            <a:r>
              <a:rPr sz="1400" spc="-20" dirty="0">
                <a:latin typeface="Carlito"/>
                <a:cs typeface="Carlito"/>
              </a:rPr>
              <a:t>(14) </a:t>
            </a:r>
            <a:r>
              <a:rPr sz="1400" spc="-5" dirty="0">
                <a:latin typeface="Carlito"/>
                <a:cs typeface="Carlito"/>
              </a:rPr>
              <a:t>has </a:t>
            </a:r>
            <a:r>
              <a:rPr lang="es-ES" sz="1400" spc="-5" dirty="0">
                <a:latin typeface="Carlito"/>
                <a:cs typeface="Carlito"/>
              </a:rPr>
              <a:t>a </a:t>
            </a:r>
            <a:r>
              <a:rPr sz="1400" spc="-20" dirty="0">
                <a:latin typeface="Carlito"/>
                <a:cs typeface="Carlito"/>
              </a:rPr>
              <a:t>decent </a:t>
            </a:r>
            <a:r>
              <a:rPr sz="1400" spc="-15" dirty="0">
                <a:latin typeface="Carlito"/>
                <a:cs typeface="Carlito"/>
              </a:rPr>
              <a:t>success </a:t>
            </a:r>
            <a:r>
              <a:rPr sz="1400" spc="-40" dirty="0">
                <a:latin typeface="Carlito"/>
                <a:cs typeface="Carlito"/>
              </a:rPr>
              <a:t>rate </a:t>
            </a:r>
            <a:r>
              <a:rPr sz="1400" spc="-5" dirty="0">
                <a:latin typeface="Carlito"/>
                <a:cs typeface="Carlito"/>
              </a:rPr>
              <a:t>and</a:t>
            </a:r>
            <a:r>
              <a:rPr sz="1400" spc="150" dirty="0">
                <a:latin typeface="Carlito"/>
                <a:cs typeface="Carlito"/>
              </a:rPr>
              <a:t> </a:t>
            </a:r>
            <a:r>
              <a:rPr sz="1400" spc="-25" dirty="0">
                <a:latin typeface="Carlito"/>
                <a:cs typeface="Carlito"/>
              </a:rPr>
              <a:t>attempts</a:t>
            </a:r>
            <a:endParaRPr sz="1400" dirty="0">
              <a:latin typeface="Carlito"/>
              <a:cs typeface="Carlito"/>
            </a:endParaRPr>
          </a:p>
          <a:p>
            <a:pPr marL="298450" indent="-285750">
              <a:lnSpc>
                <a:spcPct val="100000"/>
              </a:lnSpc>
              <a:spcBef>
                <a:spcPts val="395"/>
              </a:spcBef>
              <a:buFont typeface="Arial" panose="020B0604020202020204" pitchFamily="34" charset="0"/>
              <a:buChar char="•"/>
            </a:pPr>
            <a:r>
              <a:rPr sz="1400" spc="-5" dirty="0">
                <a:latin typeface="Carlito"/>
                <a:cs typeface="Carlito"/>
              </a:rPr>
              <a:t>SO </a:t>
            </a:r>
            <a:r>
              <a:rPr sz="1400" spc="-15" dirty="0">
                <a:latin typeface="Carlito"/>
                <a:cs typeface="Carlito"/>
              </a:rPr>
              <a:t>(1) </a:t>
            </a:r>
            <a:r>
              <a:rPr sz="1400" spc="-5" dirty="0">
                <a:latin typeface="Carlito"/>
                <a:cs typeface="Carlito"/>
              </a:rPr>
              <a:t>has </a:t>
            </a:r>
            <a:r>
              <a:rPr sz="1400" spc="-15" dirty="0">
                <a:latin typeface="Carlito"/>
                <a:cs typeface="Carlito"/>
              </a:rPr>
              <a:t>0% success</a:t>
            </a:r>
            <a:r>
              <a:rPr sz="1400" spc="85" dirty="0">
                <a:latin typeface="Carlito"/>
                <a:cs typeface="Carlito"/>
              </a:rPr>
              <a:t> </a:t>
            </a:r>
            <a:r>
              <a:rPr sz="1400" spc="-40" dirty="0">
                <a:latin typeface="Carlito"/>
                <a:cs typeface="Carlito"/>
              </a:rPr>
              <a:t>rate</a:t>
            </a:r>
            <a:endParaRPr sz="1400" dirty="0">
              <a:latin typeface="Carlito"/>
              <a:cs typeface="Carlito"/>
            </a:endParaRPr>
          </a:p>
          <a:p>
            <a:pPr marL="298450" indent="-285750">
              <a:lnSpc>
                <a:spcPct val="100000"/>
              </a:lnSpc>
              <a:spcBef>
                <a:spcPts val="565"/>
              </a:spcBef>
              <a:buFont typeface="Arial" panose="020B0604020202020204" pitchFamily="34" charset="0"/>
              <a:buChar char="•"/>
            </a:pPr>
            <a:r>
              <a:rPr sz="1400" spc="-40" dirty="0">
                <a:latin typeface="Carlito"/>
                <a:cs typeface="Carlito"/>
              </a:rPr>
              <a:t>GTO </a:t>
            </a:r>
            <a:r>
              <a:rPr sz="1400" spc="-20" dirty="0">
                <a:latin typeface="Carlito"/>
                <a:cs typeface="Carlito"/>
              </a:rPr>
              <a:t>(27) </a:t>
            </a:r>
            <a:r>
              <a:rPr sz="1400" spc="-5" dirty="0">
                <a:latin typeface="Carlito"/>
                <a:cs typeface="Carlito"/>
              </a:rPr>
              <a:t>has the </a:t>
            </a:r>
            <a:r>
              <a:rPr sz="1400" spc="-20" dirty="0">
                <a:latin typeface="Carlito"/>
                <a:cs typeface="Carlito"/>
              </a:rPr>
              <a:t>around 50% </a:t>
            </a:r>
            <a:r>
              <a:rPr sz="1400" spc="-15" dirty="0">
                <a:latin typeface="Carlito"/>
                <a:cs typeface="Carlito"/>
              </a:rPr>
              <a:t>success </a:t>
            </a:r>
            <a:r>
              <a:rPr sz="1400" spc="-40" dirty="0">
                <a:latin typeface="Carlito"/>
                <a:cs typeface="Carlito"/>
              </a:rPr>
              <a:t>rate </a:t>
            </a:r>
            <a:r>
              <a:rPr sz="1400" spc="-15" dirty="0">
                <a:latin typeface="Carlito"/>
                <a:cs typeface="Carlito"/>
              </a:rPr>
              <a:t>but </a:t>
            </a:r>
            <a:r>
              <a:rPr sz="1400" spc="-20" dirty="0">
                <a:latin typeface="Carlito"/>
                <a:cs typeface="Carlito"/>
              </a:rPr>
              <a:t>largest</a:t>
            </a:r>
            <a:r>
              <a:rPr lang="es-ES" sz="1400" spc="225" dirty="0">
                <a:latin typeface="Carlito"/>
                <a:cs typeface="Carlito"/>
              </a:rPr>
              <a:t> </a:t>
            </a:r>
            <a:r>
              <a:rPr sz="1400" spc="-5" dirty="0">
                <a:latin typeface="Carlito"/>
                <a:cs typeface="Carlito"/>
              </a:rPr>
              <a:t>sample</a:t>
            </a:r>
            <a:endParaRPr sz="1400" dirty="0">
              <a:latin typeface="Carlito"/>
              <a:cs typeface="Carlito"/>
            </a:endParaRPr>
          </a:p>
        </p:txBody>
      </p:sp>
      <p:sp>
        <p:nvSpPr>
          <p:cNvPr id="7" name="object 7"/>
          <p:cNvSpPr/>
          <p:nvPr/>
        </p:nvSpPr>
        <p:spPr>
          <a:xfrm>
            <a:off x="3398982" y="1810327"/>
            <a:ext cx="4341091" cy="2770910"/>
          </a:xfrm>
          <a:prstGeom prst="rect">
            <a:avLst/>
          </a:prstGeom>
          <a:blipFill>
            <a:blip r:embed="rId2" cstate="print"/>
            <a:stretch>
              <a:fillRect/>
            </a:stretch>
          </a:blipFill>
        </p:spPr>
        <p:txBody>
          <a:bodyPr wrap="square" lIns="0" tIns="0" rIns="0" bIns="0" rtlCol="0"/>
          <a:lstStyle/>
          <a:p>
            <a:endParaRPr/>
          </a:p>
        </p:txBody>
      </p:sp>
      <p:sp>
        <p:nvSpPr>
          <p:cNvPr id="10" name="Título 10">
            <a:extLst>
              <a:ext uri="{FF2B5EF4-FFF2-40B4-BE49-F238E27FC236}">
                <a16:creationId xmlns:a16="http://schemas.microsoft.com/office/drawing/2014/main" id="{C3EBFBAC-AFB5-299F-C777-7280C6D5F83E}"/>
              </a:ext>
            </a:extLst>
          </p:cNvPr>
          <p:cNvSpPr>
            <a:spLocks noGrp="1"/>
          </p:cNvSpPr>
          <p:nvPr>
            <p:ph type="title"/>
          </p:nvPr>
        </p:nvSpPr>
        <p:spPr>
          <a:xfrm>
            <a:off x="2592925" y="624110"/>
            <a:ext cx="8911687" cy="1280890"/>
          </a:xfrm>
        </p:spPr>
        <p:txBody>
          <a:bodyPr/>
          <a:lstStyle/>
          <a:p>
            <a:r>
              <a:rPr lang="en-US" dirty="0"/>
              <a:t>Success rate vs. Orbit type</a:t>
            </a:r>
            <a:endParaRPr lang="es-E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13</a:t>
            </a:fld>
            <a:endParaRPr dirty="0"/>
          </a:p>
        </p:txBody>
      </p:sp>
      <p:sp>
        <p:nvSpPr>
          <p:cNvPr id="7" name="object 7"/>
          <p:cNvSpPr/>
          <p:nvPr/>
        </p:nvSpPr>
        <p:spPr>
          <a:xfrm>
            <a:off x="1118108" y="1619399"/>
            <a:ext cx="10403747" cy="2188696"/>
          </a:xfrm>
          <a:prstGeom prst="rect">
            <a:avLst/>
          </a:prstGeom>
          <a:blipFill>
            <a:blip r:embed="rId2" cstate="print"/>
            <a:stretch>
              <a:fillRect/>
            </a:stretch>
          </a:blipFill>
        </p:spPr>
        <p:txBody>
          <a:bodyPr wrap="square" lIns="0" tIns="0" rIns="0" bIns="0" rtlCol="0"/>
          <a:lstStyle/>
          <a:p>
            <a:endParaRPr/>
          </a:p>
        </p:txBody>
      </p:sp>
      <p:sp>
        <p:nvSpPr>
          <p:cNvPr id="10" name="Título 10">
            <a:extLst>
              <a:ext uri="{FF2B5EF4-FFF2-40B4-BE49-F238E27FC236}">
                <a16:creationId xmlns:a16="http://schemas.microsoft.com/office/drawing/2014/main" id="{7E42FAB3-595A-828C-1DAA-96AB59B3076E}"/>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Flight Number vs. Orbit type</a:t>
            </a:r>
            <a:endParaRPr lang="es-ES" dirty="0"/>
          </a:p>
        </p:txBody>
      </p:sp>
      <p:sp>
        <p:nvSpPr>
          <p:cNvPr id="11" name="object 8">
            <a:extLst>
              <a:ext uri="{FF2B5EF4-FFF2-40B4-BE49-F238E27FC236}">
                <a16:creationId xmlns:a16="http://schemas.microsoft.com/office/drawing/2014/main" id="{ED3F95FD-F82D-4EAE-70A6-DC1D1487B1ED}"/>
              </a:ext>
            </a:extLst>
          </p:cNvPr>
          <p:cNvSpPr txBox="1"/>
          <p:nvPr/>
        </p:nvSpPr>
        <p:spPr>
          <a:xfrm>
            <a:off x="5180445" y="4230216"/>
            <a:ext cx="5862320" cy="517449"/>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a:t>
            </a:r>
            <a:r>
              <a:rPr lang="es-ES" sz="1600" spc="-20" dirty="0">
                <a:latin typeface="Carlito"/>
                <a:cs typeface="Carlito"/>
              </a:rPr>
              <a:t>= </a:t>
            </a:r>
            <a:r>
              <a:rPr sz="1600" spc="-20" dirty="0">
                <a:latin typeface="Carlito"/>
                <a:cs typeface="Carlito"/>
              </a:rPr>
              <a:t>successful </a:t>
            </a:r>
            <a:r>
              <a:rPr sz="1600" spc="-10" dirty="0">
                <a:latin typeface="Carlito"/>
                <a:cs typeface="Carlito"/>
              </a:rPr>
              <a:t>launch</a:t>
            </a:r>
            <a:endParaRPr lang="es-ES" sz="1600" spc="-10" dirty="0">
              <a:latin typeface="Carlito"/>
              <a:cs typeface="Carlito"/>
            </a:endParaRPr>
          </a:p>
          <a:p>
            <a:pPr marL="12700">
              <a:lnSpc>
                <a:spcPct val="100000"/>
              </a:lnSpc>
              <a:spcBef>
                <a:spcPts val="95"/>
              </a:spcBef>
            </a:pPr>
            <a:r>
              <a:rPr sz="1600" spc="-15" dirty="0">
                <a:latin typeface="Carlito"/>
                <a:cs typeface="Carlito"/>
              </a:rPr>
              <a:t>Purple </a:t>
            </a:r>
            <a:r>
              <a:rPr lang="es-ES" sz="1600" spc="-15" dirty="0">
                <a:latin typeface="Carlito"/>
                <a:cs typeface="Carlito"/>
              </a:rPr>
              <a:t>= </a:t>
            </a:r>
            <a:r>
              <a:rPr sz="1600" spc="-20" dirty="0">
                <a:latin typeface="Carlito"/>
                <a:cs typeface="Carlito"/>
              </a:rPr>
              <a:t>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12" name="object 6">
            <a:extLst>
              <a:ext uri="{FF2B5EF4-FFF2-40B4-BE49-F238E27FC236}">
                <a16:creationId xmlns:a16="http://schemas.microsoft.com/office/drawing/2014/main" id="{42AF749D-3EAF-65C6-1CDF-99282BC2225C}"/>
              </a:ext>
            </a:extLst>
          </p:cNvPr>
          <p:cNvSpPr txBox="1"/>
          <p:nvPr/>
        </p:nvSpPr>
        <p:spPr>
          <a:xfrm>
            <a:off x="2162527" y="5169786"/>
            <a:ext cx="8601947" cy="1150828"/>
          </a:xfrm>
          <a:prstGeom prst="rect">
            <a:avLst/>
          </a:prstGeom>
        </p:spPr>
        <p:txBody>
          <a:bodyPr vert="horz" wrap="square" lIns="0" tIns="12700" rIns="0" bIns="0" rtlCol="0">
            <a:spAutoFit/>
          </a:bodyPr>
          <a:lstStyle/>
          <a:p>
            <a:pPr marL="12700" marR="5080">
              <a:lnSpc>
                <a:spcPct val="120800"/>
              </a:lnSpc>
              <a:spcBef>
                <a:spcPts val="100"/>
              </a:spcBef>
            </a:pPr>
            <a:r>
              <a:rPr lang="es-ES" b="1" spc="-15" dirty="0" err="1">
                <a:latin typeface="Carlito"/>
                <a:cs typeface="Carlito"/>
              </a:rPr>
              <a:t>Insights</a:t>
            </a:r>
            <a:r>
              <a:rPr lang="es-ES" b="1" spc="-15" dirty="0">
                <a:latin typeface="Carlito"/>
                <a:cs typeface="Carlito"/>
              </a:rPr>
              <a:t>:</a:t>
            </a:r>
          </a:p>
          <a:p>
            <a:pPr marL="298450" marR="5080" indent="-285750">
              <a:lnSpc>
                <a:spcPct val="120800"/>
              </a:lnSpc>
              <a:spcBef>
                <a:spcPts val="100"/>
              </a:spcBef>
              <a:buFont typeface="Arial" panose="020B0604020202020204" pitchFamily="34" charset="0"/>
              <a:buChar char="•"/>
            </a:pPr>
            <a:r>
              <a:rPr lang="en-US" sz="1400" spc="-15" dirty="0">
                <a:latin typeface="Carlito"/>
                <a:cs typeface="Carlito"/>
              </a:rPr>
              <a:t>Launch Orbit preferences changed over Flight Number.  Launch Outcome seems to correlate with this preference.</a:t>
            </a:r>
          </a:p>
          <a:p>
            <a:pPr marL="298450" marR="5080" indent="-285750">
              <a:lnSpc>
                <a:spcPct val="120800"/>
              </a:lnSpc>
              <a:spcBef>
                <a:spcPts val="100"/>
              </a:spcBef>
              <a:buFont typeface="Arial" panose="020B0604020202020204" pitchFamily="34" charset="0"/>
              <a:buChar char="•"/>
            </a:pPr>
            <a:r>
              <a:rPr lang="en-US" sz="1400" spc="-15" dirty="0">
                <a:latin typeface="Carlito"/>
                <a:cs typeface="Carlito"/>
              </a:rPr>
              <a:t>SpaceX started with LEO orbits which saw moderate success LEO and returned to VLEO in recent launches  </a:t>
            </a:r>
          </a:p>
          <a:p>
            <a:pPr marL="298450" marR="5080" indent="-285750">
              <a:lnSpc>
                <a:spcPct val="120800"/>
              </a:lnSpc>
              <a:spcBef>
                <a:spcPts val="100"/>
              </a:spcBef>
              <a:buFont typeface="Arial" panose="020B0604020202020204" pitchFamily="34" charset="0"/>
              <a:buChar char="•"/>
            </a:pPr>
            <a:r>
              <a:rPr lang="en-US" sz="1400" spc="-15" dirty="0">
                <a:latin typeface="Carlito"/>
                <a:cs typeface="Carlito"/>
              </a:rPr>
              <a:t>SpaceX appears to perform better in lower orbits or Sun-synchronous orbits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14</a:t>
            </a:fld>
            <a:endParaRPr dirty="0"/>
          </a:p>
        </p:txBody>
      </p:sp>
      <p:sp>
        <p:nvSpPr>
          <p:cNvPr id="6" name="object 6"/>
          <p:cNvSpPr txBox="1"/>
          <p:nvPr/>
        </p:nvSpPr>
        <p:spPr>
          <a:xfrm>
            <a:off x="1727708" y="5080369"/>
            <a:ext cx="7989570" cy="1153521"/>
          </a:xfrm>
          <a:prstGeom prst="rect">
            <a:avLst/>
          </a:prstGeom>
        </p:spPr>
        <p:txBody>
          <a:bodyPr vert="horz" wrap="square" lIns="0" tIns="62865" rIns="0" bIns="0" rtlCol="0">
            <a:spAutoFit/>
          </a:bodyPr>
          <a:lstStyle/>
          <a:p>
            <a:pPr marL="12700">
              <a:lnSpc>
                <a:spcPct val="100000"/>
              </a:lnSpc>
              <a:spcBef>
                <a:spcPts val="495"/>
              </a:spcBef>
            </a:pPr>
            <a:r>
              <a:rPr lang="es-ES" b="1" spc="-25" dirty="0" err="1">
                <a:latin typeface="Carlito"/>
                <a:cs typeface="Carlito"/>
              </a:rPr>
              <a:t>Insights</a:t>
            </a:r>
            <a:r>
              <a:rPr lang="es-ES" b="1" spc="-25" dirty="0">
                <a:latin typeface="Carlito"/>
                <a:cs typeface="Carlito"/>
              </a:rPr>
              <a:t>:</a:t>
            </a:r>
          </a:p>
          <a:p>
            <a:pPr marL="298450" indent="-285750">
              <a:lnSpc>
                <a:spcPct val="100000"/>
              </a:lnSpc>
              <a:spcBef>
                <a:spcPts val="495"/>
              </a:spcBef>
              <a:buFont typeface="Arial" panose="020B0604020202020204" pitchFamily="34" charset="0"/>
              <a:buChar char="•"/>
            </a:pPr>
            <a:r>
              <a:rPr sz="1400" spc="-25" dirty="0">
                <a:latin typeface="Carlito"/>
                <a:cs typeface="Carlito"/>
              </a:rPr>
              <a:t>Payload </a:t>
            </a:r>
            <a:r>
              <a:rPr sz="1400" spc="-5" dirty="0">
                <a:latin typeface="Carlito"/>
                <a:cs typeface="Carlito"/>
              </a:rPr>
              <a:t>mass </a:t>
            </a:r>
            <a:r>
              <a:rPr sz="1400" spc="-20" dirty="0">
                <a:latin typeface="Carlito"/>
                <a:cs typeface="Carlito"/>
              </a:rPr>
              <a:t>seems </a:t>
            </a:r>
            <a:r>
              <a:rPr sz="1400" spc="-15" dirty="0">
                <a:latin typeface="Carlito"/>
                <a:cs typeface="Carlito"/>
              </a:rPr>
              <a:t>to </a:t>
            </a:r>
            <a:r>
              <a:rPr sz="1400" spc="-25" dirty="0">
                <a:latin typeface="Carlito"/>
                <a:cs typeface="Carlito"/>
              </a:rPr>
              <a:t>correlate </a:t>
            </a:r>
            <a:r>
              <a:rPr sz="1400" spc="-5" dirty="0">
                <a:latin typeface="Carlito"/>
                <a:cs typeface="Carlito"/>
              </a:rPr>
              <a:t>with</a:t>
            </a:r>
            <a:r>
              <a:rPr sz="1400" spc="40" dirty="0">
                <a:latin typeface="Carlito"/>
                <a:cs typeface="Carlito"/>
              </a:rPr>
              <a:t> </a:t>
            </a:r>
            <a:r>
              <a:rPr sz="1400" spc="-15" dirty="0">
                <a:latin typeface="Carlito"/>
                <a:cs typeface="Carlito"/>
              </a:rPr>
              <a:t>orbit</a:t>
            </a:r>
            <a:endParaRPr sz="1400" dirty="0">
              <a:latin typeface="Carlito"/>
              <a:cs typeface="Carlito"/>
            </a:endParaRPr>
          </a:p>
          <a:p>
            <a:pPr marL="298450" indent="-285750">
              <a:lnSpc>
                <a:spcPct val="100000"/>
              </a:lnSpc>
              <a:spcBef>
                <a:spcPts val="395"/>
              </a:spcBef>
              <a:buFont typeface="Arial" panose="020B0604020202020204" pitchFamily="34" charset="0"/>
              <a:buChar char="•"/>
            </a:pPr>
            <a:r>
              <a:rPr sz="1400" spc="-25" dirty="0">
                <a:latin typeface="Carlito"/>
                <a:cs typeface="Carlito"/>
              </a:rPr>
              <a:t>LEO </a:t>
            </a:r>
            <a:r>
              <a:rPr sz="1400" spc="-5" dirty="0">
                <a:latin typeface="Carlito"/>
                <a:cs typeface="Carlito"/>
              </a:rPr>
              <a:t>and </a:t>
            </a:r>
            <a:r>
              <a:rPr sz="1400" spc="-15" dirty="0">
                <a:latin typeface="Carlito"/>
                <a:cs typeface="Carlito"/>
              </a:rPr>
              <a:t>SSO seem to </a:t>
            </a:r>
            <a:r>
              <a:rPr sz="1400" spc="-25" dirty="0">
                <a:latin typeface="Carlito"/>
                <a:cs typeface="Carlito"/>
              </a:rPr>
              <a:t>have </a:t>
            </a:r>
            <a:r>
              <a:rPr sz="1400" spc="-20" dirty="0">
                <a:latin typeface="Carlito"/>
                <a:cs typeface="Carlito"/>
              </a:rPr>
              <a:t>relatively low payload</a:t>
            </a:r>
            <a:r>
              <a:rPr sz="1400" spc="135" dirty="0">
                <a:latin typeface="Carlito"/>
                <a:cs typeface="Carlito"/>
              </a:rPr>
              <a:t> </a:t>
            </a:r>
            <a:r>
              <a:rPr sz="1400" spc="-5" dirty="0">
                <a:latin typeface="Carlito"/>
                <a:cs typeface="Carlito"/>
              </a:rPr>
              <a:t>mass</a:t>
            </a:r>
            <a:endParaRPr sz="1400" dirty="0">
              <a:latin typeface="Carlito"/>
              <a:cs typeface="Carlito"/>
            </a:endParaRPr>
          </a:p>
          <a:p>
            <a:pPr marL="298450" indent="-285750">
              <a:lnSpc>
                <a:spcPct val="100000"/>
              </a:lnSpc>
              <a:spcBef>
                <a:spcPts val="409"/>
              </a:spcBef>
              <a:buFont typeface="Arial" panose="020B0604020202020204" pitchFamily="34" charset="0"/>
              <a:buChar char="•"/>
            </a:pPr>
            <a:r>
              <a:rPr sz="1400" spc="-5" dirty="0">
                <a:latin typeface="Carlito"/>
                <a:cs typeface="Carlito"/>
              </a:rPr>
              <a:t>The other </a:t>
            </a:r>
            <a:r>
              <a:rPr sz="1400" spc="-20" dirty="0">
                <a:latin typeface="Carlito"/>
                <a:cs typeface="Carlito"/>
              </a:rPr>
              <a:t>most successful </a:t>
            </a:r>
            <a:r>
              <a:rPr sz="1400" spc="-5" dirty="0">
                <a:latin typeface="Carlito"/>
                <a:cs typeface="Carlito"/>
              </a:rPr>
              <a:t>orbit </a:t>
            </a:r>
            <a:r>
              <a:rPr sz="1400" spc="-20" dirty="0">
                <a:latin typeface="Carlito"/>
                <a:cs typeface="Carlito"/>
              </a:rPr>
              <a:t>VLEO </a:t>
            </a:r>
            <a:r>
              <a:rPr sz="1400" spc="-5" dirty="0">
                <a:latin typeface="Carlito"/>
                <a:cs typeface="Carlito"/>
              </a:rPr>
              <a:t>only has </a:t>
            </a:r>
            <a:r>
              <a:rPr sz="1400" spc="-10" dirty="0">
                <a:latin typeface="Carlito"/>
                <a:cs typeface="Carlito"/>
              </a:rPr>
              <a:t>payload </a:t>
            </a:r>
            <a:r>
              <a:rPr sz="1400" spc="-5" dirty="0">
                <a:latin typeface="Carlito"/>
                <a:cs typeface="Carlito"/>
              </a:rPr>
              <a:t>mass </a:t>
            </a:r>
            <a:r>
              <a:rPr sz="1400" spc="-20" dirty="0">
                <a:latin typeface="Carlito"/>
                <a:cs typeface="Carlito"/>
              </a:rPr>
              <a:t>values </a:t>
            </a:r>
            <a:r>
              <a:rPr sz="1400" spc="-5" dirty="0">
                <a:latin typeface="Carlito"/>
                <a:cs typeface="Carlito"/>
              </a:rPr>
              <a:t>in the higher end of the</a:t>
            </a:r>
            <a:r>
              <a:rPr sz="1400" spc="85" dirty="0">
                <a:latin typeface="Carlito"/>
                <a:cs typeface="Carlito"/>
              </a:rPr>
              <a:t> </a:t>
            </a:r>
            <a:r>
              <a:rPr sz="1400" spc="-25" dirty="0">
                <a:latin typeface="Carlito"/>
                <a:cs typeface="Carlito"/>
              </a:rPr>
              <a:t>range</a:t>
            </a:r>
            <a:endParaRPr sz="1400" dirty="0">
              <a:latin typeface="Carlito"/>
              <a:cs typeface="Carlito"/>
            </a:endParaRPr>
          </a:p>
        </p:txBody>
      </p:sp>
      <p:sp>
        <p:nvSpPr>
          <p:cNvPr id="7" name="object 7"/>
          <p:cNvSpPr/>
          <p:nvPr/>
        </p:nvSpPr>
        <p:spPr>
          <a:xfrm>
            <a:off x="1200726" y="1811781"/>
            <a:ext cx="10302147" cy="2383906"/>
          </a:xfrm>
          <a:prstGeom prst="rect">
            <a:avLst/>
          </a:prstGeom>
          <a:blipFill>
            <a:blip r:embed="rId2" cstate="print"/>
            <a:stretch>
              <a:fillRect/>
            </a:stretch>
          </a:blipFill>
        </p:spPr>
        <p:txBody>
          <a:bodyPr wrap="square" lIns="0" tIns="0" rIns="0" bIns="0" rtlCol="0"/>
          <a:lstStyle/>
          <a:p>
            <a:endParaRPr/>
          </a:p>
        </p:txBody>
      </p:sp>
      <p:sp>
        <p:nvSpPr>
          <p:cNvPr id="10" name="Título 10">
            <a:extLst>
              <a:ext uri="{FF2B5EF4-FFF2-40B4-BE49-F238E27FC236}">
                <a16:creationId xmlns:a16="http://schemas.microsoft.com/office/drawing/2014/main" id="{B156E828-36B9-3218-3842-8A510000AFA8}"/>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Payload vs. Orbit type</a:t>
            </a:r>
            <a:endParaRPr lang="es-ES" dirty="0"/>
          </a:p>
        </p:txBody>
      </p:sp>
      <p:sp>
        <p:nvSpPr>
          <p:cNvPr id="11" name="object 8">
            <a:extLst>
              <a:ext uri="{FF2B5EF4-FFF2-40B4-BE49-F238E27FC236}">
                <a16:creationId xmlns:a16="http://schemas.microsoft.com/office/drawing/2014/main" id="{0839A63A-FDCB-D0E4-D933-DA481DF8341A}"/>
              </a:ext>
            </a:extLst>
          </p:cNvPr>
          <p:cNvSpPr txBox="1"/>
          <p:nvPr/>
        </p:nvSpPr>
        <p:spPr>
          <a:xfrm>
            <a:off x="2501900" y="4330254"/>
            <a:ext cx="5862320" cy="517449"/>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a:t>
            </a:r>
            <a:r>
              <a:rPr lang="es-ES" sz="1600" spc="-20" dirty="0">
                <a:latin typeface="Carlito"/>
                <a:cs typeface="Carlito"/>
              </a:rPr>
              <a:t>= </a:t>
            </a:r>
            <a:r>
              <a:rPr sz="1600" spc="-20" dirty="0">
                <a:latin typeface="Carlito"/>
                <a:cs typeface="Carlito"/>
              </a:rPr>
              <a:t>successful </a:t>
            </a:r>
            <a:r>
              <a:rPr sz="1600" spc="-10" dirty="0">
                <a:latin typeface="Carlito"/>
                <a:cs typeface="Carlito"/>
              </a:rPr>
              <a:t>launch</a:t>
            </a:r>
            <a:endParaRPr lang="es-ES" sz="1600" spc="-10" dirty="0">
              <a:latin typeface="Carlito"/>
              <a:cs typeface="Carlito"/>
            </a:endParaRPr>
          </a:p>
          <a:p>
            <a:pPr marL="12700">
              <a:lnSpc>
                <a:spcPct val="100000"/>
              </a:lnSpc>
              <a:spcBef>
                <a:spcPts val="95"/>
              </a:spcBef>
            </a:pPr>
            <a:r>
              <a:rPr sz="1600" spc="-15" dirty="0">
                <a:latin typeface="Carlito"/>
                <a:cs typeface="Carlito"/>
              </a:rPr>
              <a:t>Purple </a:t>
            </a:r>
            <a:r>
              <a:rPr lang="es-ES" sz="1600" spc="-15" dirty="0">
                <a:latin typeface="Carlito"/>
                <a:cs typeface="Carlito"/>
              </a:rPr>
              <a:t>= </a:t>
            </a:r>
            <a:r>
              <a:rPr sz="1600" spc="-20" dirty="0">
                <a:latin typeface="Carlito"/>
                <a:cs typeface="Carlito"/>
              </a:rPr>
              <a:t>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15</a:t>
            </a:fld>
            <a:endParaRPr dirty="0"/>
          </a:p>
        </p:txBody>
      </p:sp>
      <p:sp>
        <p:nvSpPr>
          <p:cNvPr id="6" name="object 6"/>
          <p:cNvSpPr txBox="1"/>
          <p:nvPr/>
        </p:nvSpPr>
        <p:spPr>
          <a:xfrm>
            <a:off x="1858899" y="5280692"/>
            <a:ext cx="5977890" cy="888064"/>
          </a:xfrm>
          <a:prstGeom prst="rect">
            <a:avLst/>
          </a:prstGeom>
        </p:spPr>
        <p:txBody>
          <a:bodyPr vert="horz" wrap="square" lIns="0" tIns="64135" rIns="0" bIns="0" rtlCol="0">
            <a:spAutoFit/>
          </a:bodyPr>
          <a:lstStyle/>
          <a:p>
            <a:pPr marL="12700">
              <a:lnSpc>
                <a:spcPct val="100000"/>
              </a:lnSpc>
              <a:spcBef>
                <a:spcPts val="505"/>
              </a:spcBef>
            </a:pPr>
            <a:r>
              <a:rPr lang="es-ES" b="1" spc="-15" dirty="0" err="1">
                <a:latin typeface="Carlito"/>
                <a:cs typeface="Carlito"/>
              </a:rPr>
              <a:t>Insights</a:t>
            </a:r>
            <a:r>
              <a:rPr lang="es-ES" b="1" spc="-15" dirty="0">
                <a:latin typeface="Carlito"/>
                <a:cs typeface="Carlito"/>
              </a:rPr>
              <a:t>:</a:t>
            </a:r>
          </a:p>
          <a:p>
            <a:pPr marL="298450" indent="-285750">
              <a:lnSpc>
                <a:spcPct val="100000"/>
              </a:lnSpc>
              <a:spcBef>
                <a:spcPts val="505"/>
              </a:spcBef>
              <a:buFont typeface="Arial" panose="020B0604020202020204" pitchFamily="34" charset="0"/>
              <a:buChar char="•"/>
            </a:pPr>
            <a:r>
              <a:rPr sz="1400" spc="-15" dirty="0">
                <a:latin typeface="Carlito"/>
                <a:cs typeface="Carlito"/>
              </a:rPr>
              <a:t>Success </a:t>
            </a:r>
            <a:r>
              <a:rPr sz="1400" spc="-20" dirty="0">
                <a:latin typeface="Carlito"/>
                <a:cs typeface="Carlito"/>
              </a:rPr>
              <a:t>generally </a:t>
            </a:r>
            <a:r>
              <a:rPr sz="1400" spc="-10" dirty="0">
                <a:latin typeface="Carlito"/>
                <a:cs typeface="Carlito"/>
              </a:rPr>
              <a:t>increases </a:t>
            </a:r>
            <a:r>
              <a:rPr sz="1400" spc="-20" dirty="0">
                <a:latin typeface="Carlito"/>
                <a:cs typeface="Carlito"/>
              </a:rPr>
              <a:t>over </a:t>
            </a:r>
            <a:r>
              <a:rPr sz="1400" spc="-5" dirty="0">
                <a:latin typeface="Carlito"/>
                <a:cs typeface="Carlito"/>
              </a:rPr>
              <a:t>time since </a:t>
            </a:r>
            <a:r>
              <a:rPr sz="1400" spc="-20" dirty="0">
                <a:latin typeface="Carlito"/>
                <a:cs typeface="Carlito"/>
              </a:rPr>
              <a:t>2013 </a:t>
            </a:r>
            <a:r>
              <a:rPr sz="1400" spc="-5" dirty="0">
                <a:latin typeface="Carlito"/>
                <a:cs typeface="Carlito"/>
              </a:rPr>
              <a:t>with a </a:t>
            </a:r>
            <a:r>
              <a:rPr sz="1400" spc="-10" dirty="0">
                <a:latin typeface="Carlito"/>
                <a:cs typeface="Carlito"/>
              </a:rPr>
              <a:t>slight </a:t>
            </a:r>
            <a:r>
              <a:rPr sz="1400" spc="-5" dirty="0">
                <a:latin typeface="Carlito"/>
                <a:cs typeface="Carlito"/>
              </a:rPr>
              <a:t>dip </a:t>
            </a:r>
            <a:r>
              <a:rPr sz="1400" dirty="0">
                <a:latin typeface="Carlito"/>
                <a:cs typeface="Carlito"/>
              </a:rPr>
              <a:t>in</a:t>
            </a:r>
            <a:r>
              <a:rPr sz="1400" spc="55" dirty="0">
                <a:latin typeface="Carlito"/>
                <a:cs typeface="Carlito"/>
              </a:rPr>
              <a:t> </a:t>
            </a:r>
            <a:r>
              <a:rPr sz="1400" spc="-25" dirty="0">
                <a:latin typeface="Carlito"/>
                <a:cs typeface="Carlito"/>
              </a:rPr>
              <a:t>2018</a:t>
            </a:r>
            <a:endParaRPr sz="1400" dirty="0">
              <a:latin typeface="Carlito"/>
              <a:cs typeface="Carlito"/>
            </a:endParaRPr>
          </a:p>
          <a:p>
            <a:pPr marL="298450" indent="-285750">
              <a:lnSpc>
                <a:spcPct val="100000"/>
              </a:lnSpc>
              <a:spcBef>
                <a:spcPts val="405"/>
              </a:spcBef>
              <a:buFont typeface="Arial" panose="020B0604020202020204" pitchFamily="34" charset="0"/>
              <a:buChar char="•"/>
            </a:pPr>
            <a:r>
              <a:rPr sz="1400" spc="-20" dirty="0">
                <a:latin typeface="Carlito"/>
                <a:cs typeface="Carlito"/>
              </a:rPr>
              <a:t>Success </a:t>
            </a:r>
            <a:r>
              <a:rPr sz="1400" dirty="0">
                <a:latin typeface="Carlito"/>
                <a:cs typeface="Carlito"/>
              </a:rPr>
              <a:t>in </a:t>
            </a:r>
            <a:r>
              <a:rPr sz="1400" spc="-25" dirty="0">
                <a:latin typeface="Carlito"/>
                <a:cs typeface="Carlito"/>
              </a:rPr>
              <a:t>recent years </a:t>
            </a:r>
            <a:r>
              <a:rPr sz="1400" spc="-15" dirty="0">
                <a:latin typeface="Carlito"/>
                <a:cs typeface="Carlito"/>
              </a:rPr>
              <a:t>at </a:t>
            </a:r>
            <a:r>
              <a:rPr sz="1400" spc="-20" dirty="0">
                <a:latin typeface="Carlito"/>
                <a:cs typeface="Carlito"/>
              </a:rPr>
              <a:t>around</a:t>
            </a:r>
            <a:r>
              <a:rPr sz="1400" spc="90" dirty="0">
                <a:latin typeface="Carlito"/>
                <a:cs typeface="Carlito"/>
              </a:rPr>
              <a:t> </a:t>
            </a:r>
            <a:r>
              <a:rPr sz="1400" spc="-25" dirty="0">
                <a:latin typeface="Carlito"/>
                <a:cs typeface="Carlito"/>
              </a:rPr>
              <a:t>80%</a:t>
            </a:r>
            <a:endParaRPr sz="1400" dirty="0">
              <a:latin typeface="Carlito"/>
              <a:cs typeface="Carlito"/>
            </a:endParaRPr>
          </a:p>
        </p:txBody>
      </p:sp>
      <p:sp>
        <p:nvSpPr>
          <p:cNvPr id="7" name="object 7"/>
          <p:cNvSpPr/>
          <p:nvPr/>
        </p:nvSpPr>
        <p:spPr>
          <a:xfrm>
            <a:off x="2799208" y="1558266"/>
            <a:ext cx="4565904" cy="30495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028178" y="2743315"/>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10" name="Título 10">
            <a:extLst>
              <a:ext uri="{FF2B5EF4-FFF2-40B4-BE49-F238E27FC236}">
                <a16:creationId xmlns:a16="http://schemas.microsoft.com/office/drawing/2014/main" id="{CF67E384-B672-7571-D7B6-5EE8F91E7AC3}"/>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Launch Success Yearly Trend</a:t>
            </a:r>
            <a:endParaRPr lang="es-E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64924-8B6D-C416-D812-5BF96CD19FAE}"/>
              </a:ext>
            </a:extLst>
          </p:cNvPr>
          <p:cNvSpPr>
            <a:spLocks noGrp="1"/>
          </p:cNvSpPr>
          <p:nvPr>
            <p:ph type="title"/>
          </p:nvPr>
        </p:nvSpPr>
        <p:spPr/>
        <p:txBody>
          <a:bodyPr/>
          <a:lstStyle/>
          <a:p>
            <a:r>
              <a:rPr lang="es-ES" dirty="0"/>
              <a:t>EDA </a:t>
            </a:r>
            <a:r>
              <a:rPr lang="es-ES" dirty="0" err="1"/>
              <a:t>with</a:t>
            </a:r>
            <a:r>
              <a:rPr lang="es-ES" dirty="0"/>
              <a:t> SQL </a:t>
            </a:r>
            <a:r>
              <a:rPr lang="es-ES" dirty="0" err="1"/>
              <a:t>results</a:t>
            </a:r>
            <a:endParaRPr lang="es-ES" dirty="0"/>
          </a:p>
        </p:txBody>
      </p:sp>
      <p:sp>
        <p:nvSpPr>
          <p:cNvPr id="3" name="Marcador de contenido 2">
            <a:extLst>
              <a:ext uri="{FF2B5EF4-FFF2-40B4-BE49-F238E27FC236}">
                <a16:creationId xmlns:a16="http://schemas.microsoft.com/office/drawing/2014/main" id="{D22C3E6F-A752-4552-68D4-5AEACF23D37E}"/>
              </a:ext>
            </a:extLst>
          </p:cNvPr>
          <p:cNvSpPr>
            <a:spLocks noGrp="1"/>
          </p:cNvSpPr>
          <p:nvPr>
            <p:ph idx="1"/>
          </p:nvPr>
        </p:nvSpPr>
        <p:spPr>
          <a:xfrm>
            <a:off x="2428481" y="2086762"/>
            <a:ext cx="8915400" cy="4374997"/>
          </a:xfrm>
        </p:spPr>
        <p:txBody>
          <a:bodyPr>
            <a:normAutofit fontScale="92500" lnSpcReduction="10000"/>
          </a:bodyPr>
          <a:lstStyle/>
          <a:p>
            <a:pPr marL="0" indent="0">
              <a:buNone/>
            </a:pPr>
            <a:r>
              <a:rPr lang="en-US" b="1" dirty="0"/>
              <a:t>	Data Integration:</a:t>
            </a:r>
          </a:p>
          <a:p>
            <a:r>
              <a:rPr lang="en-US" sz="1600" dirty="0"/>
              <a:t>The dataset was imported into the IBM DB2 database system.</a:t>
            </a:r>
          </a:p>
          <a:p>
            <a:endParaRPr lang="en-US" sz="1600" dirty="0"/>
          </a:p>
          <a:p>
            <a:pPr marL="0" indent="0">
              <a:buNone/>
            </a:pPr>
            <a:r>
              <a:rPr lang="en-US" b="1" dirty="0"/>
              <a:t>	Data Querying Process:</a:t>
            </a:r>
          </a:p>
          <a:p>
            <a:r>
              <a:rPr lang="en-US" sz="1600" dirty="0"/>
              <a:t>Utilized the SQL Python interface for executing queries.</a:t>
            </a:r>
          </a:p>
          <a:p>
            <a:endParaRPr lang="en-US" sz="1600" dirty="0"/>
          </a:p>
          <a:p>
            <a:pPr marL="0" indent="0">
              <a:buNone/>
            </a:pPr>
            <a:r>
              <a:rPr lang="en-US" b="1" dirty="0"/>
              <a:t>	Objective of Queries:</a:t>
            </a:r>
          </a:p>
          <a:p>
            <a:r>
              <a:rPr lang="en-US" sz="1600" dirty="0"/>
              <a:t>The intent behind the queries was to deepen the understanding of the data collected.</a:t>
            </a:r>
          </a:p>
          <a:p>
            <a:endParaRPr lang="en-US" sz="1600" dirty="0"/>
          </a:p>
          <a:p>
            <a:pPr marL="0" indent="0">
              <a:buNone/>
            </a:pPr>
            <a:r>
              <a:rPr lang="en-US" b="1" dirty="0"/>
              <a:t>	Scope of Data Extraction:</a:t>
            </a:r>
          </a:p>
          <a:p>
            <a:r>
              <a:rPr lang="en-US" sz="1600" dirty="0"/>
              <a:t>Information was retrieved regarding the names of launch sites, the results of missions, the diverse payload capacities of customers, different versions of boosters, and the outcomes of landings.</a:t>
            </a:r>
            <a:endParaRPr lang="es-ES" sz="1600" dirty="0"/>
          </a:p>
        </p:txBody>
      </p:sp>
    </p:spTree>
    <p:extLst>
      <p:ext uri="{BB962C8B-B14F-4D97-AF65-F5344CB8AC3E}">
        <p14:creationId xmlns:p14="http://schemas.microsoft.com/office/powerpoint/2010/main" val="81422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17</a:t>
            </a:fld>
            <a:endParaRPr dirty="0"/>
          </a:p>
        </p:txBody>
      </p:sp>
      <p:sp>
        <p:nvSpPr>
          <p:cNvPr id="4" name="object 4"/>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a:latin typeface="Carlito"/>
              <a:cs typeface="Carlito"/>
            </a:endParaRPr>
          </a:p>
        </p:txBody>
      </p:sp>
      <p:sp>
        <p:nvSpPr>
          <p:cNvPr id="5" name="object 5"/>
          <p:cNvSpPr/>
          <p:nvPr/>
        </p:nvSpPr>
        <p:spPr>
          <a:xfrm>
            <a:off x="1182624" y="2010155"/>
            <a:ext cx="3220212" cy="2763012"/>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7C2D103B-79C0-C237-4877-AF1775C54611}"/>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err="1"/>
              <a:t>All</a:t>
            </a:r>
            <a:r>
              <a:rPr lang="es-ES" dirty="0"/>
              <a:t> </a:t>
            </a:r>
            <a:r>
              <a:rPr lang="es-ES" dirty="0" err="1"/>
              <a:t>Launch</a:t>
            </a:r>
            <a:r>
              <a:rPr lang="es-ES" dirty="0"/>
              <a:t> Site </a:t>
            </a:r>
            <a:r>
              <a:rPr lang="es-ES" dirty="0" err="1"/>
              <a:t>Names</a:t>
            </a:r>
            <a:endParaRPr lang="es-E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18</a:t>
            </a:fld>
            <a:endParaRPr dirty="0"/>
          </a:p>
        </p:txBody>
      </p:sp>
      <p:sp>
        <p:nvSpPr>
          <p:cNvPr id="4" name="object 4"/>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5" name="object 5"/>
          <p:cNvSpPr/>
          <p:nvPr/>
        </p:nvSpPr>
        <p:spPr>
          <a:xfrm>
            <a:off x="873252" y="1853183"/>
            <a:ext cx="8272272" cy="3331464"/>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2A81EF0F-4C54-1625-1554-8EDC6B8BEA89}"/>
              </a:ext>
            </a:extLst>
          </p:cNvPr>
          <p:cNvSpPr txBox="1">
            <a:spLocks/>
          </p:cNvSpPr>
          <p:nvPr/>
        </p:nvSpPr>
        <p:spPr>
          <a:xfrm>
            <a:off x="2061113" y="577568"/>
            <a:ext cx="959907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Launch Site Names Beginning with `CCA`</a:t>
            </a:r>
            <a:endParaRPr lang="es-E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19</a:t>
            </a:fld>
            <a:endParaRPr dirty="0"/>
          </a:p>
        </p:txBody>
      </p:sp>
      <p:sp>
        <p:nvSpPr>
          <p:cNvPr id="4" name="object 4"/>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5" name="object 5"/>
          <p:cNvSpPr/>
          <p:nvPr/>
        </p:nvSpPr>
        <p:spPr>
          <a:xfrm>
            <a:off x="1274063" y="2263139"/>
            <a:ext cx="5687568" cy="2554224"/>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2F30A17E-E528-C008-98A9-753D9DC9564D}"/>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Total Payload Mass from NASA</a:t>
            </a:r>
            <a:endParaRPr lang="es-E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13464-7021-477A-2F47-8AC87C9A3072}"/>
              </a:ext>
            </a:extLst>
          </p:cNvPr>
          <p:cNvSpPr>
            <a:spLocks noGrp="1"/>
          </p:cNvSpPr>
          <p:nvPr>
            <p:ph type="title"/>
          </p:nvPr>
        </p:nvSpPr>
        <p:spPr/>
        <p:txBody>
          <a:bodyPr/>
          <a:lstStyle/>
          <a:p>
            <a:r>
              <a:rPr lang="es-ES" dirty="0" err="1"/>
              <a:t>Presentation</a:t>
            </a:r>
            <a:r>
              <a:rPr lang="es-ES" dirty="0"/>
              <a:t> </a:t>
            </a:r>
            <a:r>
              <a:rPr lang="es-ES" dirty="0" err="1"/>
              <a:t>Index</a:t>
            </a:r>
            <a:endParaRPr lang="es-ES" dirty="0"/>
          </a:p>
        </p:txBody>
      </p:sp>
      <p:sp>
        <p:nvSpPr>
          <p:cNvPr id="5" name="object 4">
            <a:extLst>
              <a:ext uri="{FF2B5EF4-FFF2-40B4-BE49-F238E27FC236}">
                <a16:creationId xmlns:a16="http://schemas.microsoft.com/office/drawing/2014/main" id="{5EFA8ACE-B461-928A-D072-A5854AEFFE0B}"/>
              </a:ext>
            </a:extLst>
          </p:cNvPr>
          <p:cNvSpPr txBox="1"/>
          <p:nvPr/>
        </p:nvSpPr>
        <p:spPr>
          <a:xfrm>
            <a:off x="838200" y="2144077"/>
            <a:ext cx="2814320" cy="2569845"/>
          </a:xfrm>
          <a:prstGeom prst="rect">
            <a:avLst/>
          </a:prstGeom>
        </p:spPr>
        <p:txBody>
          <a:bodyPr vert="horz" wrap="square" lIns="0" tIns="100965" rIns="0" bIns="0" rtlCol="0">
            <a:spAutoFit/>
          </a:bodyPr>
          <a:lstStyle/>
          <a:p>
            <a:pPr marL="241300" indent="-228600">
              <a:lnSpc>
                <a:spcPct val="100000"/>
              </a:lnSpc>
              <a:spcBef>
                <a:spcPts val="795"/>
              </a:spcBef>
              <a:buFont typeface="Arial"/>
              <a:buChar char="•"/>
              <a:tabLst>
                <a:tab pos="240665" algn="l"/>
                <a:tab pos="241300" algn="l"/>
              </a:tabLst>
            </a:pPr>
            <a:r>
              <a:rPr sz="2200" spc="-30" dirty="0">
                <a:solidFill>
                  <a:srgbClr val="BB562C"/>
                </a:solidFill>
                <a:latin typeface="Carlito"/>
                <a:cs typeface="Carlito"/>
              </a:rPr>
              <a:t>Executive </a:t>
            </a:r>
            <a:r>
              <a:rPr sz="2200" spc="-15" dirty="0">
                <a:solidFill>
                  <a:srgbClr val="BB562C"/>
                </a:solidFill>
                <a:latin typeface="Carlito"/>
                <a:cs typeface="Carlito"/>
              </a:rPr>
              <a:t>Summary</a:t>
            </a:r>
            <a:r>
              <a:rPr sz="2200" spc="-10" dirty="0">
                <a:solidFill>
                  <a:srgbClr val="BB562C"/>
                </a:solidFill>
                <a:latin typeface="Carlito"/>
                <a:cs typeface="Carlito"/>
              </a:rPr>
              <a:t> </a:t>
            </a:r>
            <a:r>
              <a:rPr sz="2200" spc="-15" dirty="0">
                <a:solidFill>
                  <a:srgbClr val="BB562C"/>
                </a:solidFill>
                <a:latin typeface="Carlito"/>
                <a:cs typeface="Carlito"/>
              </a:rPr>
              <a:t>(3)</a:t>
            </a:r>
            <a:endParaRPr sz="2200" dirty="0">
              <a:latin typeface="Carlito"/>
              <a:cs typeface="Carlito"/>
            </a:endParaRPr>
          </a:p>
          <a:p>
            <a:pPr marL="241300" indent="-228600">
              <a:lnSpc>
                <a:spcPct val="100000"/>
              </a:lnSpc>
              <a:spcBef>
                <a:spcPts val="695"/>
              </a:spcBef>
              <a:buFont typeface="Arial"/>
              <a:buChar char="•"/>
              <a:tabLst>
                <a:tab pos="240665" algn="l"/>
                <a:tab pos="241300" algn="l"/>
              </a:tabLst>
            </a:pPr>
            <a:r>
              <a:rPr sz="2200" spc="-25" dirty="0">
                <a:solidFill>
                  <a:srgbClr val="BB562C"/>
                </a:solidFill>
                <a:latin typeface="Carlito"/>
                <a:cs typeface="Carlito"/>
              </a:rPr>
              <a:t>Introduction</a:t>
            </a:r>
            <a:r>
              <a:rPr sz="2200" spc="-40" dirty="0">
                <a:solidFill>
                  <a:srgbClr val="BB562C"/>
                </a:solidFill>
                <a:latin typeface="Carlito"/>
                <a:cs typeface="Carlito"/>
              </a:rPr>
              <a:t> </a:t>
            </a:r>
            <a:r>
              <a:rPr sz="2200" spc="-10" dirty="0">
                <a:solidFill>
                  <a:srgbClr val="BB562C"/>
                </a:solidFill>
                <a:latin typeface="Carlito"/>
                <a:cs typeface="Carlito"/>
              </a:rPr>
              <a:t>(4)</a:t>
            </a:r>
            <a:endParaRPr sz="2200" dirty="0">
              <a:latin typeface="Carlito"/>
              <a:cs typeface="Carlito"/>
            </a:endParaRPr>
          </a:p>
          <a:p>
            <a:pPr marL="241300" indent="-228600">
              <a:lnSpc>
                <a:spcPct val="100000"/>
              </a:lnSpc>
              <a:spcBef>
                <a:spcPts val="700"/>
              </a:spcBef>
              <a:buFont typeface="Arial"/>
              <a:buChar char="•"/>
              <a:tabLst>
                <a:tab pos="240665" algn="l"/>
                <a:tab pos="241300" algn="l"/>
              </a:tabLst>
            </a:pPr>
            <a:r>
              <a:rPr sz="2200" spc="-5" dirty="0">
                <a:solidFill>
                  <a:srgbClr val="BB562C"/>
                </a:solidFill>
                <a:latin typeface="Carlito"/>
                <a:cs typeface="Carlito"/>
              </a:rPr>
              <a:t>Methodology</a:t>
            </a:r>
            <a:r>
              <a:rPr sz="2200" spc="-60" dirty="0">
                <a:solidFill>
                  <a:srgbClr val="BB562C"/>
                </a:solidFill>
                <a:latin typeface="Carlito"/>
                <a:cs typeface="Carlito"/>
              </a:rPr>
              <a:t> </a:t>
            </a:r>
            <a:r>
              <a:rPr sz="2200" spc="-15" dirty="0">
                <a:solidFill>
                  <a:srgbClr val="BB562C"/>
                </a:solidFill>
                <a:latin typeface="Carlito"/>
                <a:cs typeface="Carlito"/>
              </a:rPr>
              <a:t>(6)</a:t>
            </a:r>
            <a:endParaRPr sz="2200" dirty="0">
              <a:latin typeface="Carlito"/>
              <a:cs typeface="Carlito"/>
            </a:endParaRPr>
          </a:p>
          <a:p>
            <a:pPr marL="241300" indent="-228600">
              <a:lnSpc>
                <a:spcPct val="100000"/>
              </a:lnSpc>
              <a:spcBef>
                <a:spcPts val="710"/>
              </a:spcBef>
              <a:buFont typeface="Arial"/>
              <a:buChar char="•"/>
              <a:tabLst>
                <a:tab pos="240665" algn="l"/>
                <a:tab pos="241300" algn="l"/>
              </a:tabLst>
            </a:pPr>
            <a:r>
              <a:rPr sz="2200" spc="-25" dirty="0">
                <a:solidFill>
                  <a:srgbClr val="BB562C"/>
                </a:solidFill>
                <a:latin typeface="Carlito"/>
                <a:cs typeface="Carlito"/>
              </a:rPr>
              <a:t>Results</a:t>
            </a:r>
            <a:r>
              <a:rPr sz="2200" dirty="0">
                <a:solidFill>
                  <a:srgbClr val="BB562C"/>
                </a:solidFill>
                <a:latin typeface="Carlito"/>
                <a:cs typeface="Carlito"/>
              </a:rPr>
              <a:t> </a:t>
            </a:r>
            <a:r>
              <a:rPr sz="2200" spc="-15" dirty="0">
                <a:solidFill>
                  <a:srgbClr val="BB562C"/>
                </a:solidFill>
                <a:latin typeface="Carlito"/>
                <a:cs typeface="Carlito"/>
              </a:rPr>
              <a:t>(16)</a:t>
            </a:r>
            <a:endParaRPr sz="2200" dirty="0">
              <a:latin typeface="Carlito"/>
              <a:cs typeface="Carlito"/>
            </a:endParaRPr>
          </a:p>
          <a:p>
            <a:pPr marL="241300" indent="-228600">
              <a:lnSpc>
                <a:spcPct val="100000"/>
              </a:lnSpc>
              <a:spcBef>
                <a:spcPts val="695"/>
              </a:spcBef>
              <a:buFont typeface="Arial"/>
              <a:buChar char="•"/>
              <a:tabLst>
                <a:tab pos="240665" algn="l"/>
                <a:tab pos="241300" algn="l"/>
              </a:tabLst>
            </a:pPr>
            <a:r>
              <a:rPr sz="2200" spc="-10" dirty="0">
                <a:solidFill>
                  <a:srgbClr val="BB562C"/>
                </a:solidFill>
                <a:latin typeface="Carlito"/>
                <a:cs typeface="Carlito"/>
              </a:rPr>
              <a:t>Conclusion</a:t>
            </a:r>
            <a:r>
              <a:rPr sz="2200" spc="-80" dirty="0">
                <a:solidFill>
                  <a:srgbClr val="BB562C"/>
                </a:solidFill>
                <a:latin typeface="Carlito"/>
                <a:cs typeface="Carlito"/>
              </a:rPr>
              <a:t> </a:t>
            </a:r>
            <a:r>
              <a:rPr sz="2200" spc="-15" dirty="0">
                <a:solidFill>
                  <a:srgbClr val="BB562C"/>
                </a:solidFill>
                <a:latin typeface="Carlito"/>
                <a:cs typeface="Carlito"/>
              </a:rPr>
              <a:t>(46)</a:t>
            </a:r>
            <a:endParaRPr sz="2200" dirty="0">
              <a:latin typeface="Carlito"/>
              <a:cs typeface="Carlito"/>
            </a:endParaRPr>
          </a:p>
          <a:p>
            <a:pPr marL="241300" indent="-228600">
              <a:lnSpc>
                <a:spcPct val="100000"/>
              </a:lnSpc>
              <a:spcBef>
                <a:spcPts val="695"/>
              </a:spcBef>
              <a:buFont typeface="Arial"/>
              <a:buChar char="•"/>
              <a:tabLst>
                <a:tab pos="240665" algn="l"/>
                <a:tab pos="241300" algn="l"/>
              </a:tabLst>
            </a:pPr>
            <a:r>
              <a:rPr sz="2200" spc="-5" dirty="0">
                <a:solidFill>
                  <a:srgbClr val="BB562C"/>
                </a:solidFill>
                <a:latin typeface="Carlito"/>
                <a:cs typeface="Carlito"/>
              </a:rPr>
              <a:t>Appendix</a:t>
            </a:r>
            <a:r>
              <a:rPr sz="2200" spc="-90" dirty="0">
                <a:solidFill>
                  <a:srgbClr val="BB562C"/>
                </a:solidFill>
                <a:latin typeface="Carlito"/>
                <a:cs typeface="Carlito"/>
              </a:rPr>
              <a:t> </a:t>
            </a:r>
            <a:r>
              <a:rPr sz="2200" spc="-15" dirty="0">
                <a:solidFill>
                  <a:srgbClr val="BB562C"/>
                </a:solidFill>
                <a:latin typeface="Carlito"/>
                <a:cs typeface="Carlito"/>
              </a:rPr>
              <a:t>(47)</a:t>
            </a:r>
            <a:endParaRPr sz="2200" dirty="0">
              <a:latin typeface="Carlito"/>
              <a:cs typeface="Carlito"/>
            </a:endParaRPr>
          </a:p>
        </p:txBody>
      </p:sp>
    </p:spTree>
    <p:extLst>
      <p:ext uri="{BB962C8B-B14F-4D97-AF65-F5344CB8AC3E}">
        <p14:creationId xmlns:p14="http://schemas.microsoft.com/office/powerpoint/2010/main" val="152846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20</a:t>
            </a:fld>
            <a:endParaRPr dirty="0"/>
          </a:p>
        </p:txBody>
      </p:sp>
      <p:sp>
        <p:nvSpPr>
          <p:cNvPr id="4" name="object 4"/>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5" name="object 5"/>
          <p:cNvSpPr/>
          <p:nvPr/>
        </p:nvSpPr>
        <p:spPr>
          <a:xfrm>
            <a:off x="1208532" y="2127504"/>
            <a:ext cx="6364224" cy="2869692"/>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9866CDBB-6761-B9B5-C697-A09BDAB37A32}"/>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Average Payload Mass by F9 v1.1</a:t>
            </a: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21</a:t>
            </a:fld>
            <a:endParaRPr dirty="0"/>
          </a:p>
        </p:txBody>
      </p:sp>
      <p:sp>
        <p:nvSpPr>
          <p:cNvPr id="4" name="object 4"/>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5" name="object 5"/>
          <p:cNvSpPr/>
          <p:nvPr/>
        </p:nvSpPr>
        <p:spPr>
          <a:xfrm>
            <a:off x="1153667" y="2223516"/>
            <a:ext cx="5780532" cy="2860548"/>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E80EC248-E63C-6439-BE0E-A267E4F93349}"/>
              </a:ext>
            </a:extLst>
          </p:cNvPr>
          <p:cNvSpPr txBox="1">
            <a:spLocks/>
          </p:cNvSpPr>
          <p:nvPr/>
        </p:nvSpPr>
        <p:spPr>
          <a:xfrm>
            <a:off x="2004291" y="624110"/>
            <a:ext cx="9500321"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First Successful Ground Pad Landing Date</a:t>
            </a:r>
            <a:endParaRPr lang="es-E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22</a:t>
            </a:fld>
            <a:endParaRPr dirty="0"/>
          </a:p>
        </p:txBody>
      </p:sp>
      <p:sp>
        <p:nvSpPr>
          <p:cNvPr id="4" name="object 4"/>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5" name="object 5"/>
          <p:cNvSpPr/>
          <p:nvPr/>
        </p:nvSpPr>
        <p:spPr>
          <a:xfrm>
            <a:off x="838200" y="2183892"/>
            <a:ext cx="6886956" cy="2638043"/>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8ECEBE54-1B3F-903A-C5BD-26BE432ACBF8}"/>
              </a:ext>
            </a:extLst>
          </p:cNvPr>
          <p:cNvSpPr txBox="1">
            <a:spLocks/>
          </p:cNvSpPr>
          <p:nvPr/>
        </p:nvSpPr>
        <p:spPr>
          <a:xfrm>
            <a:off x="2592925" y="56869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Successful Drone Ship Landing with Payload  Between 4000 and 6000</a:t>
            </a:r>
            <a:endParaRPr lang="es-E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23</a:t>
            </a:fld>
            <a:endParaRPr dirty="0"/>
          </a:p>
        </p:txBody>
      </p:sp>
      <p:sp>
        <p:nvSpPr>
          <p:cNvPr id="4" name="object 4"/>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5" name="object 5"/>
          <p:cNvSpPr/>
          <p:nvPr/>
        </p:nvSpPr>
        <p:spPr>
          <a:xfrm>
            <a:off x="1289303" y="2026920"/>
            <a:ext cx="5138928" cy="3441191"/>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625B7C32-6155-22E7-B39A-B507BB55518C}"/>
              </a:ext>
            </a:extLst>
          </p:cNvPr>
          <p:cNvSpPr txBox="1">
            <a:spLocks/>
          </p:cNvSpPr>
          <p:nvPr/>
        </p:nvSpPr>
        <p:spPr>
          <a:xfrm>
            <a:off x="2592925" y="624110"/>
            <a:ext cx="928503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Total Number of Each Mission Outcome</a:t>
            </a:r>
            <a:endParaRPr lang="es-E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1755648"/>
            <a:ext cx="5811011" cy="48859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24</a:t>
            </a:fld>
            <a:endParaRPr dirty="0"/>
          </a:p>
        </p:txBody>
      </p:sp>
      <p:sp>
        <p:nvSpPr>
          <p:cNvPr id="5" name="object 5"/>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
        <p:nvSpPr>
          <p:cNvPr id="7" name="Título 1">
            <a:extLst>
              <a:ext uri="{FF2B5EF4-FFF2-40B4-BE49-F238E27FC236}">
                <a16:creationId xmlns:a16="http://schemas.microsoft.com/office/drawing/2014/main" id="{BB3E137E-F92A-F0EE-9E52-216F71B1B37C}"/>
              </a:ext>
            </a:extLst>
          </p:cNvPr>
          <p:cNvSpPr txBox="1">
            <a:spLocks/>
          </p:cNvSpPr>
          <p:nvPr/>
        </p:nvSpPr>
        <p:spPr>
          <a:xfrm>
            <a:off x="2217859" y="640595"/>
            <a:ext cx="928503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Boosters that Carried Maximum Payload</a:t>
            </a:r>
            <a:endParaRPr lang="es-E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25</a:t>
            </a:fld>
            <a:endParaRPr dirty="0"/>
          </a:p>
        </p:txBody>
      </p:sp>
      <p:sp>
        <p:nvSpPr>
          <p:cNvPr id="4" name="object 4"/>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5" name="object 5"/>
          <p:cNvSpPr/>
          <p:nvPr/>
        </p:nvSpPr>
        <p:spPr>
          <a:xfrm>
            <a:off x="823898" y="3092192"/>
            <a:ext cx="6130113" cy="1689385"/>
          </a:xfrm>
          <a:prstGeom prst="rect">
            <a:avLst/>
          </a:prstGeom>
          <a:blipFill>
            <a:blip r:embed="rId2" cstate="print"/>
            <a:stretch>
              <a:fillRect/>
            </a:stretch>
          </a:blipFill>
        </p:spPr>
        <p:txBody>
          <a:bodyPr wrap="square" lIns="0" tIns="0" rIns="0" bIns="0" rtlCol="0"/>
          <a:lstStyle/>
          <a:p>
            <a:endParaRPr/>
          </a:p>
        </p:txBody>
      </p:sp>
      <p:sp>
        <p:nvSpPr>
          <p:cNvPr id="9" name="Título 1">
            <a:extLst>
              <a:ext uri="{FF2B5EF4-FFF2-40B4-BE49-F238E27FC236}">
                <a16:creationId xmlns:a16="http://schemas.microsoft.com/office/drawing/2014/main" id="{95D87338-845A-B769-0711-C1EE1048D0DE}"/>
              </a:ext>
            </a:extLst>
          </p:cNvPr>
          <p:cNvSpPr txBox="1">
            <a:spLocks/>
          </p:cNvSpPr>
          <p:nvPr/>
        </p:nvSpPr>
        <p:spPr>
          <a:xfrm>
            <a:off x="2217859" y="640595"/>
            <a:ext cx="9285039"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2015 Failed Drone Ship Landing Records</a:t>
            </a:r>
            <a:endParaRPr lang="es-E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26</a:t>
            </a:fld>
            <a:endParaRPr dirty="0"/>
          </a:p>
        </p:txBody>
      </p:sp>
      <p:sp>
        <p:nvSpPr>
          <p:cNvPr id="4" name="object 4"/>
          <p:cNvSpPr txBox="1"/>
          <p:nvPr/>
        </p:nvSpPr>
        <p:spPr>
          <a:xfrm>
            <a:off x="7170075" y="273427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dirty="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dirty="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dirty="0">
              <a:latin typeface="Carlito"/>
              <a:cs typeface="Carlito"/>
            </a:endParaRPr>
          </a:p>
        </p:txBody>
      </p:sp>
      <p:sp>
        <p:nvSpPr>
          <p:cNvPr id="5" name="object 5"/>
          <p:cNvSpPr/>
          <p:nvPr/>
        </p:nvSpPr>
        <p:spPr>
          <a:xfrm>
            <a:off x="448056" y="2850611"/>
            <a:ext cx="6257544" cy="2398776"/>
          </a:xfrm>
          <a:prstGeom prst="rect">
            <a:avLst/>
          </a:prstGeom>
          <a:blipFill>
            <a:blip r:embed="rId2"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D0B2E977-2F1C-DEED-9BCC-0835E2BF0C11}"/>
              </a:ext>
            </a:extLst>
          </p:cNvPr>
          <p:cNvSpPr txBox="1">
            <a:spLocks/>
          </p:cNvSpPr>
          <p:nvPr/>
        </p:nvSpPr>
        <p:spPr>
          <a:xfrm>
            <a:off x="1985819" y="624110"/>
            <a:ext cx="9892146"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Ranking Counts of Successful Landings  Between 2010-06-04 and 2017-03-20</a:t>
            </a:r>
            <a:endParaRPr lang="es-E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2946B-1199-DCCA-DC13-D3169FA10B60}"/>
              </a:ext>
            </a:extLst>
          </p:cNvPr>
          <p:cNvSpPr>
            <a:spLocks noGrp="1"/>
          </p:cNvSpPr>
          <p:nvPr>
            <p:ph type="title"/>
          </p:nvPr>
        </p:nvSpPr>
        <p:spPr/>
        <p:txBody>
          <a:bodyPr/>
          <a:lstStyle/>
          <a:p>
            <a:r>
              <a:rPr lang="en-US" dirty="0"/>
              <a:t>Interactive map with Folium results</a:t>
            </a:r>
            <a:endParaRPr lang="es-ES" dirty="0"/>
          </a:p>
        </p:txBody>
      </p:sp>
      <p:sp>
        <p:nvSpPr>
          <p:cNvPr id="3" name="Marcador de contenido 2">
            <a:extLst>
              <a:ext uri="{FF2B5EF4-FFF2-40B4-BE49-F238E27FC236}">
                <a16:creationId xmlns:a16="http://schemas.microsoft.com/office/drawing/2014/main" id="{86B4F53F-5455-9F9F-4757-B7D5F5A631E4}"/>
              </a:ext>
            </a:extLst>
          </p:cNvPr>
          <p:cNvSpPr>
            <a:spLocks noGrp="1"/>
          </p:cNvSpPr>
          <p:nvPr>
            <p:ph idx="1"/>
          </p:nvPr>
        </p:nvSpPr>
        <p:spPr/>
        <p:txBody>
          <a:bodyPr/>
          <a:lstStyle/>
          <a:p>
            <a:r>
              <a:rPr lang="en-US" dirty="0"/>
              <a:t>Folium maps are utilized to pinpoint rocket launch sites and denote the sites of both successful and unsuccessful landings, along with examples showcasing their proximity to essential infrastructure such as railways, highways, coasts, and cities. This visualization aids in comprehending the strategic placement of launch sites as well as the correlation between landing outcomes and their geographical locations</a:t>
            </a:r>
            <a:endParaRPr lang="es-ES" dirty="0"/>
          </a:p>
        </p:txBody>
      </p:sp>
    </p:spTree>
    <p:extLst>
      <p:ext uri="{BB962C8B-B14F-4D97-AF65-F5344CB8AC3E}">
        <p14:creationId xmlns:p14="http://schemas.microsoft.com/office/powerpoint/2010/main" val="23969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28</a:t>
            </a:fld>
            <a:endParaRPr dirty="0"/>
          </a:p>
        </p:txBody>
      </p:sp>
      <p:sp>
        <p:nvSpPr>
          <p:cNvPr id="3" name="object 3"/>
          <p:cNvSpPr txBox="1"/>
          <p:nvPr/>
        </p:nvSpPr>
        <p:spPr>
          <a:xfrm>
            <a:off x="1450109" y="5576633"/>
            <a:ext cx="9455609" cy="957955"/>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endParaRPr lang="es-ES" sz="2000" dirty="0">
              <a:solidFill>
                <a:srgbClr val="404040"/>
              </a:solidFill>
              <a:latin typeface="Carlito"/>
              <a:cs typeface="Carlito"/>
            </a:endParaRPr>
          </a:p>
          <a:p>
            <a:pPr marL="12700" marR="5080">
              <a:lnSpc>
                <a:spcPts val="2290"/>
              </a:lnSpc>
              <a:spcBef>
                <a:spcPts val="270"/>
              </a:spcBef>
            </a:pP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lstStyle/>
          <a:p>
            <a:endParaRPr/>
          </a:p>
        </p:txBody>
      </p:sp>
      <p:sp>
        <p:nvSpPr>
          <p:cNvPr id="6" name="Título 1">
            <a:extLst>
              <a:ext uri="{FF2B5EF4-FFF2-40B4-BE49-F238E27FC236}">
                <a16:creationId xmlns:a16="http://schemas.microsoft.com/office/drawing/2014/main" id="{068DD266-DC7F-9BB6-692F-F1282FD95578}"/>
              </a:ext>
            </a:extLst>
          </p:cNvPr>
          <p:cNvSpPr txBox="1">
            <a:spLocks/>
          </p:cNvSpPr>
          <p:nvPr/>
        </p:nvSpPr>
        <p:spPr>
          <a:xfrm>
            <a:off x="2745325" y="7765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Launch Site Locations</a:t>
            </a:r>
            <a:endParaRPr lang="es-ES" dirty="0"/>
          </a:p>
        </p:txBody>
      </p:sp>
    </p:spTree>
    <p:extLst>
      <p:ext uri="{BB962C8B-B14F-4D97-AF65-F5344CB8AC3E}">
        <p14:creationId xmlns:p14="http://schemas.microsoft.com/office/powerpoint/2010/main" val="131202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29</a:t>
            </a:fld>
            <a:endParaRPr dirty="0"/>
          </a:p>
        </p:txBody>
      </p:sp>
      <p:sp>
        <p:nvSpPr>
          <p:cNvPr id="3" name="object 3"/>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p:cNvSpPr/>
          <p:nvPr/>
        </p:nvSpPr>
        <p:spPr>
          <a:xfrm>
            <a:off x="3285744" y="1499134"/>
            <a:ext cx="5620512" cy="3511296"/>
          </a:xfrm>
          <a:prstGeom prst="rect">
            <a:avLst/>
          </a:prstGeom>
          <a:blipFill>
            <a:blip r:embed="rId2" cstate="print"/>
            <a:stretch>
              <a:fillRect/>
            </a:stretch>
          </a:blipFill>
        </p:spPr>
        <p:txBody>
          <a:bodyPr wrap="square" lIns="0" tIns="0" rIns="0" bIns="0" rtlCol="0"/>
          <a:lstStyle/>
          <a:p>
            <a:endParaRPr/>
          </a:p>
        </p:txBody>
      </p:sp>
      <p:sp>
        <p:nvSpPr>
          <p:cNvPr id="7" name="Título 6">
            <a:extLst>
              <a:ext uri="{FF2B5EF4-FFF2-40B4-BE49-F238E27FC236}">
                <a16:creationId xmlns:a16="http://schemas.microsoft.com/office/drawing/2014/main" id="{538571D0-D786-BC57-3D0C-0B7F76B102B2}"/>
              </a:ext>
            </a:extLst>
          </p:cNvPr>
          <p:cNvSpPr>
            <a:spLocks noGrp="1"/>
          </p:cNvSpPr>
          <p:nvPr>
            <p:ph type="title"/>
          </p:nvPr>
        </p:nvSpPr>
        <p:spPr/>
        <p:txBody>
          <a:bodyPr/>
          <a:lstStyle/>
          <a:p>
            <a:r>
              <a:rPr lang="es-ES" dirty="0"/>
              <a:t>Color-</a:t>
            </a:r>
            <a:r>
              <a:rPr lang="es-ES" dirty="0" err="1"/>
              <a:t>Coded</a:t>
            </a:r>
            <a:r>
              <a:rPr lang="es-ES" dirty="0"/>
              <a:t> </a:t>
            </a:r>
            <a:r>
              <a:rPr lang="es-ES" dirty="0" err="1"/>
              <a:t>Launch</a:t>
            </a:r>
            <a:r>
              <a:rPr lang="es-ES" dirty="0"/>
              <a:t> </a:t>
            </a:r>
            <a:r>
              <a:rPr lang="es-ES" dirty="0" err="1"/>
              <a:t>Markers</a:t>
            </a:r>
            <a:endParaRPr lang="es-ES" dirty="0"/>
          </a:p>
        </p:txBody>
      </p:sp>
    </p:spTree>
    <p:extLst>
      <p:ext uri="{BB962C8B-B14F-4D97-AF65-F5344CB8AC3E}">
        <p14:creationId xmlns:p14="http://schemas.microsoft.com/office/powerpoint/2010/main" val="342303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83670-E021-2B88-B548-C730C37D5D2B}"/>
              </a:ext>
            </a:extLst>
          </p:cNvPr>
          <p:cNvSpPr>
            <a:spLocks noGrp="1"/>
          </p:cNvSpPr>
          <p:nvPr>
            <p:ph type="title"/>
          </p:nvPr>
        </p:nvSpPr>
        <p:spPr/>
        <p:txBody>
          <a:bodyPr/>
          <a:lstStyle/>
          <a:p>
            <a:r>
              <a:rPr lang="es-ES" dirty="0"/>
              <a:t>Executive </a:t>
            </a:r>
            <a:r>
              <a:rPr lang="es-ES" dirty="0" err="1"/>
              <a:t>Summary</a:t>
            </a:r>
            <a:endParaRPr lang="es-ES" dirty="0"/>
          </a:p>
        </p:txBody>
      </p:sp>
      <p:sp>
        <p:nvSpPr>
          <p:cNvPr id="3" name="Marcador de contenido 2">
            <a:extLst>
              <a:ext uri="{FF2B5EF4-FFF2-40B4-BE49-F238E27FC236}">
                <a16:creationId xmlns:a16="http://schemas.microsoft.com/office/drawing/2014/main" id="{A95A05B2-6814-B270-7591-FDDD32E8B513}"/>
              </a:ext>
            </a:extLst>
          </p:cNvPr>
          <p:cNvSpPr>
            <a:spLocks noGrp="1"/>
          </p:cNvSpPr>
          <p:nvPr>
            <p:ph idx="1"/>
          </p:nvPr>
        </p:nvSpPr>
        <p:spPr/>
        <p:txBody>
          <a:bodyPr>
            <a:normAutofit fontScale="85000" lnSpcReduction="20000"/>
          </a:bodyPr>
          <a:lstStyle/>
          <a:p>
            <a:pPr marL="0" indent="0">
              <a:buNone/>
            </a:pPr>
            <a:r>
              <a:rPr lang="en-US" b="1" dirty="0"/>
              <a:t>For this project the following steps were completed:</a:t>
            </a:r>
          </a:p>
          <a:p>
            <a:endParaRPr lang="en-US" b="1" dirty="0"/>
          </a:p>
          <a:p>
            <a:r>
              <a:rPr lang="en-US" b="1" dirty="0"/>
              <a:t>Gathered information </a:t>
            </a:r>
            <a:r>
              <a:rPr lang="en-US" dirty="0"/>
              <a:t>from the public SpaceX API and the SpaceX page on Wikipedia to define a 'class' column that identifies whether landings were successful. </a:t>
            </a:r>
          </a:p>
          <a:p>
            <a:r>
              <a:rPr lang="en-US" b="1" dirty="0"/>
              <a:t>Analyzed the data </a:t>
            </a:r>
            <a:r>
              <a:rPr lang="en-US" dirty="0"/>
              <a:t>using SQL queries, visual representations, folium-generated maps, and interactive dashboards. </a:t>
            </a:r>
          </a:p>
          <a:p>
            <a:r>
              <a:rPr lang="en-US" b="1" dirty="0"/>
              <a:t>Wrangled the data</a:t>
            </a:r>
            <a:r>
              <a:rPr lang="en-US" dirty="0"/>
              <a:t>. Selected pertinent columns as predictors and transformed categorical variables into binary format through one-hot encoding. Standardized the dataset and utilized </a:t>
            </a:r>
            <a:r>
              <a:rPr lang="en-US" dirty="0" err="1"/>
              <a:t>GridSearchCV</a:t>
            </a:r>
            <a:r>
              <a:rPr lang="en-US" dirty="0"/>
              <a:t> to optimize parameters for various machine learning algorithms. Evaluated and compared the performance of each model visually by their accuracy scores.</a:t>
            </a:r>
          </a:p>
          <a:p>
            <a:r>
              <a:rPr lang="en-US" b="1" dirty="0"/>
              <a:t>Implemented four distinct ML algorithms</a:t>
            </a:r>
            <a:r>
              <a:rPr lang="en-US" dirty="0"/>
              <a:t>: Logistic Regression, Support Vector Machine, Decision Tree Classifier, and K-Nearest Neighbors. All models yielded comparably good results with an average accuracy of approximately 83.33%, although there was a tendency to overestimate the number of successful landings. Additional data is required to enhance the precision and effectiveness of the models</a:t>
            </a:r>
            <a:endParaRPr lang="es-ES" dirty="0"/>
          </a:p>
        </p:txBody>
      </p:sp>
    </p:spTree>
    <p:extLst>
      <p:ext uri="{BB962C8B-B14F-4D97-AF65-F5344CB8AC3E}">
        <p14:creationId xmlns:p14="http://schemas.microsoft.com/office/powerpoint/2010/main" val="357579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30</a:t>
            </a:fld>
            <a:endParaRPr dirty="0"/>
          </a:p>
        </p:txBody>
      </p:sp>
      <p:sp>
        <p:nvSpPr>
          <p:cNvPr id="3" name="object 3"/>
          <p:cNvSpPr txBox="1"/>
          <p:nvPr/>
        </p:nvSpPr>
        <p:spPr>
          <a:xfrm>
            <a:off x="1311579" y="5307468"/>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
        <p:nvSpPr>
          <p:cNvPr id="4" name="object 4"/>
          <p:cNvSpPr/>
          <p:nvPr/>
        </p:nvSpPr>
        <p:spPr>
          <a:xfrm>
            <a:off x="1097280" y="1837944"/>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802635" y="355244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
        <p:nvSpPr>
          <p:cNvPr id="9" name="Título 6">
            <a:extLst>
              <a:ext uri="{FF2B5EF4-FFF2-40B4-BE49-F238E27FC236}">
                <a16:creationId xmlns:a16="http://schemas.microsoft.com/office/drawing/2014/main" id="{66CBC320-001F-31D7-AAF0-52E16D7E3511}"/>
              </a:ext>
            </a:extLst>
          </p:cNvPr>
          <p:cNvSpPr>
            <a:spLocks noGrp="1"/>
          </p:cNvSpPr>
          <p:nvPr>
            <p:ph type="title"/>
          </p:nvPr>
        </p:nvSpPr>
        <p:spPr>
          <a:xfrm>
            <a:off x="2592925" y="624110"/>
            <a:ext cx="8911687" cy="1280890"/>
          </a:xfrm>
        </p:spPr>
        <p:txBody>
          <a:bodyPr/>
          <a:lstStyle/>
          <a:p>
            <a:r>
              <a:rPr lang="es-ES" dirty="0"/>
              <a:t>Key </a:t>
            </a:r>
            <a:r>
              <a:rPr lang="es-ES" dirty="0" err="1"/>
              <a:t>Location</a:t>
            </a:r>
            <a:r>
              <a:rPr lang="es-ES" dirty="0"/>
              <a:t> </a:t>
            </a:r>
            <a:r>
              <a:rPr lang="es-ES" dirty="0" err="1"/>
              <a:t>Proximities</a:t>
            </a:r>
            <a:endParaRPr lang="es-ES" dirty="0"/>
          </a:p>
        </p:txBody>
      </p:sp>
    </p:spTree>
    <p:extLst>
      <p:ext uri="{BB962C8B-B14F-4D97-AF65-F5344CB8AC3E}">
        <p14:creationId xmlns:p14="http://schemas.microsoft.com/office/powerpoint/2010/main" val="624839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99CF0-15D3-D648-A3AC-EB9C9F002682}"/>
              </a:ext>
            </a:extLst>
          </p:cNvPr>
          <p:cNvSpPr>
            <a:spLocks noGrp="1"/>
          </p:cNvSpPr>
          <p:nvPr>
            <p:ph type="title"/>
          </p:nvPr>
        </p:nvSpPr>
        <p:spPr/>
        <p:txBody>
          <a:bodyPr/>
          <a:lstStyle/>
          <a:p>
            <a:r>
              <a:rPr lang="es-ES" dirty="0" err="1"/>
              <a:t>Plotly</a:t>
            </a:r>
            <a:r>
              <a:rPr lang="es-ES" dirty="0"/>
              <a:t> </a:t>
            </a:r>
            <a:r>
              <a:rPr lang="es-ES" dirty="0" err="1"/>
              <a:t>Dash</a:t>
            </a:r>
            <a:r>
              <a:rPr lang="es-ES" dirty="0"/>
              <a:t> </a:t>
            </a:r>
            <a:r>
              <a:rPr lang="es-ES" dirty="0" err="1"/>
              <a:t>dashboard</a:t>
            </a:r>
            <a:r>
              <a:rPr lang="es-ES" dirty="0"/>
              <a:t> </a:t>
            </a:r>
            <a:r>
              <a:rPr lang="es-ES" dirty="0" err="1"/>
              <a:t>results</a:t>
            </a:r>
            <a:endParaRPr lang="es-ES" dirty="0"/>
          </a:p>
        </p:txBody>
      </p:sp>
      <p:sp>
        <p:nvSpPr>
          <p:cNvPr id="3" name="Marcador de contenido 2">
            <a:extLst>
              <a:ext uri="{FF2B5EF4-FFF2-40B4-BE49-F238E27FC236}">
                <a16:creationId xmlns:a16="http://schemas.microsoft.com/office/drawing/2014/main" id="{133B0390-BFFC-959E-1690-F5861A9B2F93}"/>
              </a:ext>
            </a:extLst>
          </p:cNvPr>
          <p:cNvSpPr>
            <a:spLocks noGrp="1"/>
          </p:cNvSpPr>
          <p:nvPr>
            <p:ph idx="1"/>
          </p:nvPr>
        </p:nvSpPr>
        <p:spPr/>
        <p:txBody>
          <a:bodyPr/>
          <a:lstStyle/>
          <a:p>
            <a:r>
              <a:rPr lang="en-US" dirty="0"/>
              <a:t>Dashboard includes a pie chart and a scatter plot. </a:t>
            </a:r>
          </a:p>
          <a:p>
            <a:r>
              <a:rPr lang="en-US" dirty="0"/>
              <a:t>The </a:t>
            </a:r>
            <a:r>
              <a:rPr lang="en-US" b="1" dirty="0"/>
              <a:t>pie chart </a:t>
            </a:r>
            <a:r>
              <a:rPr lang="en-US" dirty="0"/>
              <a:t>is interactive, allowing users to view the overall distribution of successful landings at all launch sites or to filter by each individual site’s success rate. </a:t>
            </a:r>
          </a:p>
          <a:p>
            <a:r>
              <a:rPr lang="en-US" dirty="0"/>
              <a:t>The </a:t>
            </a:r>
            <a:r>
              <a:rPr lang="en-US" b="1" dirty="0"/>
              <a:t>scatter plot </a:t>
            </a:r>
            <a:r>
              <a:rPr lang="en-US" dirty="0"/>
              <a:t>is designed to accept two types of input: a choice between all sites or a specific site, and a range of payload masses from 0 to 10,000 kg, adjustable via a slider. </a:t>
            </a:r>
          </a:p>
          <a:p>
            <a:r>
              <a:rPr lang="en-US" dirty="0"/>
              <a:t>This pie chart serves to illustrate the </a:t>
            </a:r>
            <a:r>
              <a:rPr lang="en-US" u="sng" dirty="0"/>
              <a:t>success rates associated with various launch sites</a:t>
            </a:r>
            <a:r>
              <a:rPr lang="en-US" dirty="0"/>
              <a:t>. Meanwhile, the scatter plot offers insights into the </a:t>
            </a:r>
            <a:r>
              <a:rPr lang="en-US" u="sng" dirty="0"/>
              <a:t>variation of success rates based on different launch sites, the mass of the payload, and categories of booster versions</a:t>
            </a:r>
            <a:endParaRPr lang="es-ES" u="sng" dirty="0"/>
          </a:p>
        </p:txBody>
      </p:sp>
    </p:spTree>
    <p:extLst>
      <p:ext uri="{BB962C8B-B14F-4D97-AF65-F5344CB8AC3E}">
        <p14:creationId xmlns:p14="http://schemas.microsoft.com/office/powerpoint/2010/main" val="221199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32</a:t>
            </a:fld>
            <a:endParaRPr dirty="0"/>
          </a:p>
        </p:txBody>
      </p:sp>
      <p:sp>
        <p:nvSpPr>
          <p:cNvPr id="3" name="object 3"/>
          <p:cNvSpPr txBox="1"/>
          <p:nvPr/>
        </p:nvSpPr>
        <p:spPr>
          <a:xfrm>
            <a:off x="1634835" y="4796409"/>
            <a:ext cx="9965039" cy="1516313"/>
          </a:xfrm>
          <a:prstGeom prst="rect">
            <a:avLst/>
          </a:prstGeom>
        </p:spPr>
        <p:txBody>
          <a:bodyPr vert="horz" wrap="square" lIns="0" tIns="43180" rIns="0" bIns="0" rtlCol="0">
            <a:spAutoFit/>
          </a:bodyPr>
          <a:lstStyle/>
          <a:p>
            <a:pPr marL="12700" marR="5080">
              <a:lnSpc>
                <a:spcPct val="90000"/>
              </a:lnSpc>
              <a:spcBef>
                <a:spcPts val="340"/>
              </a:spcBef>
            </a:pPr>
            <a:r>
              <a:rPr lang="es-ES" b="1" spc="-5" dirty="0" err="1">
                <a:solidFill>
                  <a:srgbClr val="404040"/>
                </a:solidFill>
                <a:latin typeface="Carlito"/>
                <a:cs typeface="Carlito"/>
              </a:rPr>
              <a:t>Insights</a:t>
            </a:r>
            <a:r>
              <a:rPr lang="es-ES" b="1" spc="-5" dirty="0">
                <a:solidFill>
                  <a:srgbClr val="404040"/>
                </a:solidFill>
                <a:latin typeface="Carlito"/>
                <a:cs typeface="Carlito"/>
              </a:rPr>
              <a:t>:</a:t>
            </a:r>
            <a:endParaRPr lang="es-ES" sz="1600" b="1" spc="-5" dirty="0">
              <a:solidFill>
                <a:srgbClr val="404040"/>
              </a:solidFill>
              <a:latin typeface="Carlito"/>
              <a:cs typeface="Carlito"/>
            </a:endParaRPr>
          </a:p>
          <a:p>
            <a:pPr marL="298450" marR="5080" indent="-285750">
              <a:lnSpc>
                <a:spcPct val="90000"/>
              </a:lnSpc>
              <a:spcBef>
                <a:spcPts val="340"/>
              </a:spcBef>
              <a:buFont typeface="Arial" panose="020B0604020202020204" pitchFamily="34" charset="0"/>
              <a:buChar char="•"/>
            </a:pPr>
            <a:r>
              <a:rPr sz="1600" spc="-5" dirty="0">
                <a:solidFill>
                  <a:srgbClr val="404040"/>
                </a:solidFill>
                <a:latin typeface="Carlito"/>
                <a:cs typeface="Carlito"/>
              </a:rPr>
              <a:t>This is </a:t>
            </a:r>
            <a:r>
              <a:rPr sz="1600" dirty="0">
                <a:solidFill>
                  <a:srgbClr val="404040"/>
                </a:solidFill>
                <a:latin typeface="Carlito"/>
                <a:cs typeface="Carlito"/>
              </a:rPr>
              <a:t>the </a:t>
            </a:r>
            <a:r>
              <a:rPr sz="1600" spc="-5" dirty="0">
                <a:solidFill>
                  <a:srgbClr val="404040"/>
                </a:solidFill>
                <a:latin typeface="Carlito"/>
                <a:cs typeface="Carlito"/>
              </a:rPr>
              <a:t>distribution of successful </a:t>
            </a:r>
            <a:r>
              <a:rPr sz="1600" dirty="0">
                <a:solidFill>
                  <a:srgbClr val="404040"/>
                </a:solidFill>
                <a:latin typeface="Carlito"/>
                <a:cs typeface="Carlito"/>
              </a:rPr>
              <a:t>landings </a:t>
            </a:r>
            <a:r>
              <a:rPr sz="1600" spc="-20" dirty="0">
                <a:solidFill>
                  <a:srgbClr val="404040"/>
                </a:solidFill>
                <a:latin typeface="Carlito"/>
                <a:cs typeface="Carlito"/>
              </a:rPr>
              <a:t>across </a:t>
            </a:r>
            <a:r>
              <a:rPr sz="1600" dirty="0">
                <a:solidFill>
                  <a:srgbClr val="404040"/>
                </a:solidFill>
                <a:latin typeface="Carlito"/>
                <a:cs typeface="Carlito"/>
              </a:rPr>
              <a:t>all launch </a:t>
            </a:r>
            <a:r>
              <a:rPr sz="1600" spc="-20" dirty="0">
                <a:solidFill>
                  <a:srgbClr val="404040"/>
                </a:solidFill>
                <a:latin typeface="Carlito"/>
                <a:cs typeface="Carlito"/>
              </a:rPr>
              <a:t>sites. </a:t>
            </a:r>
            <a:endParaRPr lang="es-ES" sz="1600" spc="-20" dirty="0">
              <a:solidFill>
                <a:srgbClr val="404040"/>
              </a:solidFill>
              <a:latin typeface="Carlito"/>
              <a:cs typeface="Carlito"/>
            </a:endParaRPr>
          </a:p>
          <a:p>
            <a:pPr marL="298450" marR="5080" indent="-285750">
              <a:lnSpc>
                <a:spcPct val="90000"/>
              </a:lnSpc>
              <a:spcBef>
                <a:spcPts val="340"/>
              </a:spcBef>
              <a:buFont typeface="Arial" panose="020B0604020202020204" pitchFamily="34" charset="0"/>
              <a:buChar char="•"/>
            </a:pPr>
            <a:r>
              <a:rPr sz="1600" spc="-5" dirty="0">
                <a:solidFill>
                  <a:srgbClr val="404040"/>
                </a:solidFill>
                <a:latin typeface="Carlito"/>
                <a:cs typeface="Carlito"/>
              </a:rPr>
              <a:t>CCAFS </a:t>
            </a:r>
            <a:r>
              <a:rPr sz="1600" spc="-10" dirty="0">
                <a:solidFill>
                  <a:srgbClr val="404040"/>
                </a:solidFill>
                <a:latin typeface="Carlito"/>
                <a:cs typeface="Carlito"/>
              </a:rPr>
              <a:t>LC-40 </a:t>
            </a:r>
            <a:r>
              <a:rPr sz="1600" spc="-5" dirty="0">
                <a:solidFill>
                  <a:srgbClr val="404040"/>
                </a:solidFill>
                <a:latin typeface="Carlito"/>
                <a:cs typeface="Carlito"/>
              </a:rPr>
              <a:t>is </a:t>
            </a:r>
            <a:r>
              <a:rPr sz="1600" dirty="0">
                <a:solidFill>
                  <a:srgbClr val="404040"/>
                </a:solidFill>
                <a:latin typeface="Carlito"/>
                <a:cs typeface="Carlito"/>
              </a:rPr>
              <a:t>the </a:t>
            </a:r>
            <a:r>
              <a:rPr sz="1600" spc="-5" dirty="0">
                <a:solidFill>
                  <a:srgbClr val="404040"/>
                </a:solidFill>
                <a:latin typeface="Carlito"/>
                <a:cs typeface="Carlito"/>
              </a:rPr>
              <a:t>old name of  CCAFS SLC-40 </a:t>
            </a:r>
            <a:r>
              <a:rPr sz="1600" dirty="0">
                <a:solidFill>
                  <a:srgbClr val="404040"/>
                </a:solidFill>
                <a:latin typeface="Carlito"/>
                <a:cs typeface="Carlito"/>
              </a:rPr>
              <a:t>so </a:t>
            </a:r>
            <a:r>
              <a:rPr sz="1600" spc="-5" dirty="0">
                <a:solidFill>
                  <a:srgbClr val="404040"/>
                </a:solidFill>
                <a:latin typeface="Carlito"/>
                <a:cs typeface="Carlito"/>
              </a:rPr>
              <a:t>CCAFS </a:t>
            </a:r>
            <a:r>
              <a:rPr sz="1600" dirty="0">
                <a:solidFill>
                  <a:srgbClr val="404040"/>
                </a:solidFill>
                <a:latin typeface="Carlito"/>
                <a:cs typeface="Carlito"/>
              </a:rPr>
              <a:t>and </a:t>
            </a:r>
            <a:r>
              <a:rPr sz="1600" spc="-5" dirty="0">
                <a:solidFill>
                  <a:srgbClr val="404040"/>
                </a:solidFill>
                <a:latin typeface="Carlito"/>
                <a:cs typeface="Carlito"/>
              </a:rPr>
              <a:t>KSC </a:t>
            </a:r>
            <a:r>
              <a:rPr sz="1600" spc="-35" dirty="0">
                <a:solidFill>
                  <a:srgbClr val="404040"/>
                </a:solidFill>
                <a:latin typeface="Carlito"/>
                <a:cs typeface="Carlito"/>
              </a:rPr>
              <a:t>have </a:t>
            </a:r>
            <a:r>
              <a:rPr sz="1600" dirty="0">
                <a:solidFill>
                  <a:srgbClr val="404040"/>
                </a:solidFill>
                <a:latin typeface="Carlito"/>
                <a:cs typeface="Carlito"/>
              </a:rPr>
              <a:t>the </a:t>
            </a:r>
            <a:r>
              <a:rPr sz="1600" spc="-5" dirty="0">
                <a:solidFill>
                  <a:srgbClr val="404040"/>
                </a:solidFill>
                <a:latin typeface="Carlito"/>
                <a:cs typeface="Carlito"/>
              </a:rPr>
              <a:t>same amount </a:t>
            </a:r>
            <a:r>
              <a:rPr sz="1600" dirty="0">
                <a:solidFill>
                  <a:srgbClr val="404040"/>
                </a:solidFill>
                <a:latin typeface="Carlito"/>
                <a:cs typeface="Carlito"/>
              </a:rPr>
              <a:t>of </a:t>
            </a:r>
            <a:r>
              <a:rPr sz="1600" spc="-5" dirty="0">
                <a:solidFill>
                  <a:srgbClr val="404040"/>
                </a:solidFill>
                <a:latin typeface="Carlito"/>
                <a:cs typeface="Carlito"/>
              </a:rPr>
              <a:t>successful landings, but </a:t>
            </a:r>
            <a:r>
              <a:rPr sz="1600" dirty="0">
                <a:solidFill>
                  <a:srgbClr val="404040"/>
                </a:solidFill>
                <a:latin typeface="Carlito"/>
                <a:cs typeface="Carlito"/>
              </a:rPr>
              <a:t>a majority of the </a:t>
            </a:r>
            <a:r>
              <a:rPr sz="1600" spc="-5" dirty="0">
                <a:solidFill>
                  <a:srgbClr val="404040"/>
                </a:solidFill>
                <a:latin typeface="Carlito"/>
                <a:cs typeface="Carlito"/>
              </a:rPr>
              <a:t>successful </a:t>
            </a:r>
            <a:r>
              <a:rPr sz="1600" dirty="0">
                <a:solidFill>
                  <a:srgbClr val="404040"/>
                </a:solidFill>
                <a:latin typeface="Carlito"/>
                <a:cs typeface="Carlito"/>
              </a:rPr>
              <a:t>landings </a:t>
            </a:r>
            <a:r>
              <a:rPr sz="1600" spc="-5" dirty="0">
                <a:solidFill>
                  <a:srgbClr val="404040"/>
                </a:solidFill>
                <a:latin typeface="Carlito"/>
                <a:cs typeface="Carlito"/>
              </a:rPr>
              <a:t>where </a:t>
            </a:r>
            <a:r>
              <a:rPr sz="1600" spc="-20" dirty="0">
                <a:solidFill>
                  <a:srgbClr val="404040"/>
                </a:solidFill>
                <a:latin typeface="Carlito"/>
                <a:cs typeface="Carlito"/>
              </a:rPr>
              <a:t>performed </a:t>
            </a:r>
            <a:r>
              <a:rPr sz="1600" spc="-25" dirty="0">
                <a:solidFill>
                  <a:srgbClr val="404040"/>
                </a:solidFill>
                <a:latin typeface="Carlito"/>
                <a:cs typeface="Carlito"/>
              </a:rPr>
              <a:t>before </a:t>
            </a:r>
            <a:r>
              <a:rPr sz="1600" dirty="0">
                <a:solidFill>
                  <a:srgbClr val="404040"/>
                </a:solidFill>
                <a:latin typeface="Carlito"/>
                <a:cs typeface="Carlito"/>
              </a:rPr>
              <a:t>the </a:t>
            </a:r>
            <a:r>
              <a:rPr sz="1600" spc="-5" dirty="0">
                <a:solidFill>
                  <a:srgbClr val="404040"/>
                </a:solidFill>
                <a:latin typeface="Carlito"/>
                <a:cs typeface="Carlito"/>
              </a:rPr>
              <a:t>name </a:t>
            </a:r>
            <a:r>
              <a:rPr sz="1600" dirty="0">
                <a:solidFill>
                  <a:srgbClr val="404040"/>
                </a:solidFill>
                <a:latin typeface="Carlito"/>
                <a:cs typeface="Carlito"/>
              </a:rPr>
              <a:t>change. </a:t>
            </a:r>
            <a:endParaRPr lang="es-ES" sz="1600" dirty="0">
              <a:solidFill>
                <a:srgbClr val="404040"/>
              </a:solidFill>
              <a:latin typeface="Carlito"/>
              <a:cs typeface="Carlito"/>
            </a:endParaRPr>
          </a:p>
          <a:p>
            <a:pPr marL="298450" marR="5080" indent="-285750">
              <a:lnSpc>
                <a:spcPct val="90000"/>
              </a:lnSpc>
              <a:spcBef>
                <a:spcPts val="340"/>
              </a:spcBef>
              <a:buFont typeface="Arial" panose="020B0604020202020204" pitchFamily="34" charset="0"/>
              <a:buChar char="•"/>
            </a:pPr>
            <a:r>
              <a:rPr sz="1600" spc="-40" dirty="0">
                <a:solidFill>
                  <a:srgbClr val="404040"/>
                </a:solidFill>
                <a:latin typeface="Carlito"/>
                <a:cs typeface="Carlito"/>
              </a:rPr>
              <a:t>VAFB </a:t>
            </a:r>
            <a:r>
              <a:rPr sz="1600" spc="-5" dirty="0">
                <a:solidFill>
                  <a:srgbClr val="404040"/>
                </a:solidFill>
                <a:latin typeface="Carlito"/>
                <a:cs typeface="Carlito"/>
              </a:rPr>
              <a:t>has </a:t>
            </a:r>
            <a:r>
              <a:rPr sz="1600" dirty="0">
                <a:solidFill>
                  <a:srgbClr val="404040"/>
                </a:solidFill>
                <a:latin typeface="Carlito"/>
                <a:cs typeface="Carlito"/>
              </a:rPr>
              <a:t>the </a:t>
            </a:r>
            <a:r>
              <a:rPr sz="1600" spc="-20" dirty="0">
                <a:solidFill>
                  <a:srgbClr val="404040"/>
                </a:solidFill>
                <a:latin typeface="Carlito"/>
                <a:cs typeface="Carlito"/>
              </a:rPr>
              <a:t>smallest share </a:t>
            </a:r>
            <a:r>
              <a:rPr sz="1600" spc="-5" dirty="0">
                <a:solidFill>
                  <a:srgbClr val="404040"/>
                </a:solidFill>
                <a:latin typeface="Carlito"/>
                <a:cs typeface="Carlito"/>
              </a:rPr>
              <a:t>of successful  </a:t>
            </a:r>
            <a:r>
              <a:rPr sz="1600" dirty="0">
                <a:solidFill>
                  <a:srgbClr val="404040"/>
                </a:solidFill>
                <a:latin typeface="Carlito"/>
                <a:cs typeface="Carlito"/>
              </a:rPr>
              <a:t>landings. </a:t>
            </a:r>
            <a:r>
              <a:rPr sz="1600" spc="-5" dirty="0">
                <a:solidFill>
                  <a:srgbClr val="404040"/>
                </a:solidFill>
                <a:latin typeface="Carlito"/>
                <a:cs typeface="Carlito"/>
              </a:rPr>
              <a:t>This </a:t>
            </a:r>
            <a:r>
              <a:rPr sz="1600" spc="-25" dirty="0">
                <a:solidFill>
                  <a:srgbClr val="404040"/>
                </a:solidFill>
                <a:latin typeface="Carlito"/>
                <a:cs typeface="Carlito"/>
              </a:rPr>
              <a:t>may </a:t>
            </a:r>
            <a:r>
              <a:rPr sz="1600" dirty="0">
                <a:solidFill>
                  <a:srgbClr val="404040"/>
                </a:solidFill>
                <a:latin typeface="Carlito"/>
                <a:cs typeface="Carlito"/>
              </a:rPr>
              <a:t>be due </a:t>
            </a:r>
            <a:r>
              <a:rPr sz="1600" spc="-20" dirty="0">
                <a:solidFill>
                  <a:srgbClr val="404040"/>
                </a:solidFill>
                <a:latin typeface="Carlito"/>
                <a:cs typeface="Carlito"/>
              </a:rPr>
              <a:t>to </a:t>
            </a:r>
            <a:r>
              <a:rPr sz="1600" spc="-5" dirty="0">
                <a:solidFill>
                  <a:srgbClr val="404040"/>
                </a:solidFill>
                <a:latin typeface="Carlito"/>
                <a:cs typeface="Carlito"/>
              </a:rPr>
              <a:t>smaller sample </a:t>
            </a:r>
            <a:r>
              <a:rPr sz="1600" dirty="0">
                <a:solidFill>
                  <a:srgbClr val="404040"/>
                </a:solidFill>
                <a:latin typeface="Carlito"/>
                <a:cs typeface="Carlito"/>
              </a:rPr>
              <a:t>and </a:t>
            </a:r>
            <a:r>
              <a:rPr sz="1600" spc="-5" dirty="0">
                <a:solidFill>
                  <a:srgbClr val="404040"/>
                </a:solidFill>
                <a:latin typeface="Carlito"/>
                <a:cs typeface="Carlito"/>
              </a:rPr>
              <a:t>increase in </a:t>
            </a:r>
            <a:r>
              <a:rPr sz="1600" spc="-15" dirty="0">
                <a:solidFill>
                  <a:srgbClr val="404040"/>
                </a:solidFill>
                <a:latin typeface="Carlito"/>
                <a:cs typeface="Carlito"/>
              </a:rPr>
              <a:t>difficulty </a:t>
            </a:r>
            <a:r>
              <a:rPr sz="1600" spc="-5" dirty="0">
                <a:solidFill>
                  <a:srgbClr val="404040"/>
                </a:solidFill>
                <a:latin typeface="Carlito"/>
                <a:cs typeface="Carlito"/>
              </a:rPr>
              <a:t>of </a:t>
            </a:r>
            <a:r>
              <a:rPr sz="1600" dirty="0">
                <a:solidFill>
                  <a:srgbClr val="404040"/>
                </a:solidFill>
                <a:latin typeface="Carlito"/>
                <a:cs typeface="Carlito"/>
              </a:rPr>
              <a:t>launching </a:t>
            </a:r>
            <a:r>
              <a:rPr sz="1600" spc="-5" dirty="0">
                <a:solidFill>
                  <a:srgbClr val="404040"/>
                </a:solidFill>
                <a:latin typeface="Carlito"/>
                <a:cs typeface="Carlito"/>
              </a:rPr>
              <a:t>in </a:t>
            </a:r>
            <a:r>
              <a:rPr sz="1600" dirty="0">
                <a:solidFill>
                  <a:srgbClr val="404040"/>
                </a:solidFill>
                <a:latin typeface="Carlito"/>
                <a:cs typeface="Carlito"/>
              </a:rPr>
              <a:t>the </a:t>
            </a:r>
            <a:r>
              <a:rPr sz="1600" spc="-25" dirty="0">
                <a:solidFill>
                  <a:srgbClr val="404040"/>
                </a:solidFill>
                <a:latin typeface="Carlito"/>
                <a:cs typeface="Carlito"/>
              </a:rPr>
              <a:t>west</a:t>
            </a:r>
            <a:r>
              <a:rPr sz="1600" spc="-65" dirty="0">
                <a:solidFill>
                  <a:srgbClr val="404040"/>
                </a:solidFill>
                <a:latin typeface="Carlito"/>
                <a:cs typeface="Carlito"/>
              </a:rPr>
              <a:t> </a:t>
            </a:r>
            <a:r>
              <a:rPr sz="1600" spc="-10" dirty="0">
                <a:solidFill>
                  <a:srgbClr val="404040"/>
                </a:solidFill>
                <a:latin typeface="Carlito"/>
                <a:cs typeface="Carlito"/>
              </a:rPr>
              <a:t>coast.</a:t>
            </a:r>
            <a:endParaRPr sz="1600" dirty="0">
              <a:latin typeface="Carlito"/>
              <a:cs typeface="Carlito"/>
            </a:endParaRPr>
          </a:p>
        </p:txBody>
      </p:sp>
      <p:sp>
        <p:nvSpPr>
          <p:cNvPr id="4" name="object 4"/>
          <p:cNvSpPr/>
          <p:nvPr/>
        </p:nvSpPr>
        <p:spPr>
          <a:xfrm>
            <a:off x="4355591" y="1923288"/>
            <a:ext cx="2570988" cy="2581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lstStyle/>
          <a:p>
            <a:endParaRPr/>
          </a:p>
        </p:txBody>
      </p:sp>
      <p:sp>
        <p:nvSpPr>
          <p:cNvPr id="7" name="Título 1">
            <a:extLst>
              <a:ext uri="{FF2B5EF4-FFF2-40B4-BE49-F238E27FC236}">
                <a16:creationId xmlns:a16="http://schemas.microsoft.com/office/drawing/2014/main" id="{DD8BEEAE-086F-18ED-6714-6CDA928E9BD1}"/>
              </a:ext>
            </a:extLst>
          </p:cNvPr>
          <p:cNvSpPr txBox="1">
            <a:spLocks/>
          </p:cNvSpPr>
          <p:nvPr/>
        </p:nvSpPr>
        <p:spPr>
          <a:xfrm>
            <a:off x="2748501" y="57932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Successful Launches Across Launch Sites</a:t>
            </a:r>
            <a:endParaRPr lang="es-E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33</a:t>
            </a:fld>
            <a:endParaRPr dirty="0"/>
          </a:p>
        </p:txBody>
      </p:sp>
      <p:sp>
        <p:nvSpPr>
          <p:cNvPr id="3" name="object 3"/>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8" name="Título 1">
            <a:extLst>
              <a:ext uri="{FF2B5EF4-FFF2-40B4-BE49-F238E27FC236}">
                <a16:creationId xmlns:a16="http://schemas.microsoft.com/office/drawing/2014/main" id="{4E5C24F5-6688-FEAA-BB3F-516D97D928B2}"/>
              </a:ext>
            </a:extLst>
          </p:cNvPr>
          <p:cNvSpPr txBox="1">
            <a:spLocks/>
          </p:cNvSpPr>
          <p:nvPr/>
        </p:nvSpPr>
        <p:spPr>
          <a:xfrm>
            <a:off x="2748501" y="57932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Highest Success Rate Launch Site	</a:t>
            </a:r>
            <a:endParaRPr lang="es-E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2925" y="624110"/>
            <a:ext cx="8911687" cy="1326452"/>
          </a:xfrm>
          <a:prstGeom prst="rect">
            <a:avLst/>
          </a:prstGeom>
        </p:spPr>
        <p:txBody>
          <a:bodyPr vert="horz" wrap="square" lIns="0" tIns="123189" rIns="0" bIns="0" rtlCol="0">
            <a:spAutoFit/>
          </a:bodyPr>
          <a:lstStyle/>
          <a:p>
            <a:pPr marL="168910" marR="5080">
              <a:lnSpc>
                <a:spcPts val="4910"/>
              </a:lnSpc>
              <a:spcBef>
                <a:spcPts val="969"/>
              </a:spcBef>
              <a:tabLst>
                <a:tab pos="10140315" algn="l"/>
              </a:tabLst>
            </a:pPr>
            <a:r>
              <a:rPr dirty="0"/>
              <a:t>Payload Mass vs. Success vs. Booster  Version</a:t>
            </a:r>
            <a:r>
              <a:rPr lang="es-ES" dirty="0"/>
              <a:t> </a:t>
            </a:r>
            <a:r>
              <a:rPr dirty="0"/>
              <a:t>Category</a:t>
            </a:r>
            <a:endParaRPr u="heavy" spc="-330" dirty="0">
              <a:uFill>
                <a:solidFill>
                  <a:srgbClr val="7D7D7D"/>
                </a:solidFill>
              </a:uFill>
            </a:endParaRPr>
          </a:p>
        </p:txBody>
      </p:sp>
      <p:sp>
        <p:nvSpPr>
          <p:cNvPr id="3" name="object 3"/>
          <p:cNvSpPr txBox="1"/>
          <p:nvPr/>
        </p:nvSpPr>
        <p:spPr>
          <a:xfrm>
            <a:off x="1481439" y="4907439"/>
            <a:ext cx="9767570" cy="1371466"/>
          </a:xfrm>
          <a:prstGeom prst="rect">
            <a:avLst/>
          </a:prstGeom>
        </p:spPr>
        <p:txBody>
          <a:bodyPr vert="horz" wrap="square" lIns="0" tIns="38100" rIns="0" bIns="0" rtlCol="0">
            <a:spAutoFit/>
          </a:bodyPr>
          <a:lstStyle/>
          <a:p>
            <a:pPr marL="12700" marR="5080">
              <a:lnSpc>
                <a:spcPct val="91700"/>
              </a:lnSpc>
              <a:spcBef>
                <a:spcPts val="300"/>
              </a:spcBef>
            </a:pPr>
            <a:r>
              <a:rPr lang="es-ES" sz="2000" b="1" spc="-5" dirty="0" err="1">
                <a:solidFill>
                  <a:srgbClr val="404040"/>
                </a:solidFill>
                <a:latin typeface="Carlito"/>
                <a:cs typeface="Carlito"/>
              </a:rPr>
              <a:t>Insights</a:t>
            </a:r>
            <a:r>
              <a:rPr lang="es-ES" sz="2000" b="1" spc="-5" dirty="0">
                <a:solidFill>
                  <a:srgbClr val="404040"/>
                </a:solidFill>
                <a:latin typeface="Carlito"/>
                <a:cs typeface="Carlito"/>
              </a:rPr>
              <a:t>:</a:t>
            </a:r>
          </a:p>
          <a:p>
            <a:pPr marL="298450" marR="5080" indent="-285750">
              <a:lnSpc>
                <a:spcPct val="91700"/>
              </a:lnSpc>
              <a:spcBef>
                <a:spcPts val="300"/>
              </a:spcBef>
              <a:buFont typeface="Arial" panose="020B0604020202020204" pitchFamily="34" charset="0"/>
              <a:buChar char="•"/>
            </a:pPr>
            <a:r>
              <a:rPr sz="1600" spc="-5" dirty="0" err="1">
                <a:solidFill>
                  <a:srgbClr val="404040"/>
                </a:solidFill>
                <a:latin typeface="Carlito"/>
                <a:cs typeface="Carlito"/>
              </a:rPr>
              <a:t>Plotly</a:t>
            </a:r>
            <a:r>
              <a:rPr sz="1600" spc="-5" dirty="0">
                <a:solidFill>
                  <a:srgbClr val="404040"/>
                </a:solidFill>
                <a:latin typeface="Carlito"/>
                <a:cs typeface="Carlito"/>
              </a:rPr>
              <a:t> dashboard has </a:t>
            </a:r>
            <a:r>
              <a:rPr sz="1600" dirty="0">
                <a:solidFill>
                  <a:srgbClr val="404040"/>
                </a:solidFill>
                <a:latin typeface="Carlito"/>
                <a:cs typeface="Carlito"/>
              </a:rPr>
              <a:t>a </a:t>
            </a:r>
            <a:r>
              <a:rPr sz="1600" spc="-25" dirty="0">
                <a:solidFill>
                  <a:srgbClr val="404040"/>
                </a:solidFill>
                <a:latin typeface="Carlito"/>
                <a:cs typeface="Carlito"/>
              </a:rPr>
              <a:t>Payload </a:t>
            </a:r>
            <a:r>
              <a:rPr sz="1600" spc="-20" dirty="0">
                <a:solidFill>
                  <a:srgbClr val="404040"/>
                </a:solidFill>
                <a:latin typeface="Carlito"/>
                <a:cs typeface="Carlito"/>
              </a:rPr>
              <a:t>range </a:t>
            </a:r>
            <a:r>
              <a:rPr sz="1600" spc="-60" dirty="0">
                <a:solidFill>
                  <a:srgbClr val="404040"/>
                </a:solidFill>
                <a:latin typeface="Carlito"/>
                <a:cs typeface="Carlito"/>
              </a:rPr>
              <a:t>selector. </a:t>
            </a:r>
            <a:r>
              <a:rPr sz="1600" spc="-65" dirty="0">
                <a:solidFill>
                  <a:srgbClr val="404040"/>
                </a:solidFill>
                <a:latin typeface="Carlito"/>
                <a:cs typeface="Carlito"/>
              </a:rPr>
              <a:t>However, </a:t>
            </a:r>
            <a:r>
              <a:rPr sz="1600" dirty="0">
                <a:solidFill>
                  <a:srgbClr val="404040"/>
                </a:solidFill>
                <a:latin typeface="Carlito"/>
                <a:cs typeface="Carlito"/>
              </a:rPr>
              <a:t>this </a:t>
            </a:r>
            <a:r>
              <a:rPr sz="1600" spc="-5" dirty="0">
                <a:solidFill>
                  <a:srgbClr val="404040"/>
                </a:solidFill>
                <a:latin typeface="Carlito"/>
                <a:cs typeface="Carlito"/>
              </a:rPr>
              <a:t>is </a:t>
            </a:r>
            <a:r>
              <a:rPr sz="1600" spc="-10" dirty="0">
                <a:solidFill>
                  <a:srgbClr val="404040"/>
                </a:solidFill>
                <a:latin typeface="Carlito"/>
                <a:cs typeface="Carlito"/>
              </a:rPr>
              <a:t>set </a:t>
            </a:r>
            <a:r>
              <a:rPr sz="1600" spc="-20" dirty="0">
                <a:solidFill>
                  <a:srgbClr val="404040"/>
                </a:solidFill>
                <a:latin typeface="Carlito"/>
                <a:cs typeface="Carlito"/>
              </a:rPr>
              <a:t>from </a:t>
            </a:r>
            <a:r>
              <a:rPr sz="1600" dirty="0">
                <a:solidFill>
                  <a:srgbClr val="404040"/>
                </a:solidFill>
                <a:latin typeface="Carlito"/>
                <a:cs typeface="Carlito"/>
              </a:rPr>
              <a:t>0-10000 </a:t>
            </a:r>
            <a:r>
              <a:rPr sz="1600" spc="-20" dirty="0">
                <a:solidFill>
                  <a:srgbClr val="404040"/>
                </a:solidFill>
                <a:latin typeface="Carlito"/>
                <a:cs typeface="Carlito"/>
              </a:rPr>
              <a:t>instead </a:t>
            </a:r>
            <a:r>
              <a:rPr sz="1600" spc="-5" dirty="0">
                <a:solidFill>
                  <a:srgbClr val="404040"/>
                </a:solidFill>
                <a:latin typeface="Carlito"/>
                <a:cs typeface="Carlito"/>
              </a:rPr>
              <a:t>of </a:t>
            </a:r>
            <a:r>
              <a:rPr sz="1600" dirty="0">
                <a:solidFill>
                  <a:srgbClr val="404040"/>
                </a:solidFill>
                <a:latin typeface="Carlito"/>
                <a:cs typeface="Carlito"/>
              </a:rPr>
              <a:t>the  </a:t>
            </a:r>
            <a:r>
              <a:rPr sz="1600" spc="-20" dirty="0">
                <a:solidFill>
                  <a:srgbClr val="404040"/>
                </a:solidFill>
                <a:latin typeface="Carlito"/>
                <a:cs typeface="Carlito"/>
              </a:rPr>
              <a:t>max </a:t>
            </a:r>
            <a:r>
              <a:rPr sz="1600" spc="-25" dirty="0">
                <a:solidFill>
                  <a:srgbClr val="404040"/>
                </a:solidFill>
                <a:latin typeface="Carlito"/>
                <a:cs typeface="Carlito"/>
              </a:rPr>
              <a:t>Payload </a:t>
            </a:r>
            <a:r>
              <a:rPr sz="1600" spc="-5" dirty="0">
                <a:solidFill>
                  <a:srgbClr val="404040"/>
                </a:solidFill>
                <a:latin typeface="Carlito"/>
                <a:cs typeface="Carlito"/>
              </a:rPr>
              <a:t>of </a:t>
            </a:r>
            <a:r>
              <a:rPr sz="1600" dirty="0">
                <a:solidFill>
                  <a:srgbClr val="404040"/>
                </a:solidFill>
                <a:latin typeface="Carlito"/>
                <a:cs typeface="Carlito"/>
              </a:rPr>
              <a:t>15600. </a:t>
            </a:r>
            <a:endParaRPr lang="es-ES" sz="1600" dirty="0">
              <a:solidFill>
                <a:srgbClr val="404040"/>
              </a:solidFill>
              <a:latin typeface="Carlito"/>
              <a:cs typeface="Carlito"/>
            </a:endParaRPr>
          </a:p>
          <a:p>
            <a:pPr marL="298450" marR="5080" indent="-285750">
              <a:lnSpc>
                <a:spcPct val="91700"/>
              </a:lnSpc>
              <a:spcBef>
                <a:spcPts val="300"/>
              </a:spcBef>
              <a:buFont typeface="Arial" panose="020B0604020202020204" pitchFamily="34" charset="0"/>
              <a:buChar char="•"/>
            </a:pPr>
            <a:r>
              <a:rPr sz="1600" spc="-5" dirty="0">
                <a:solidFill>
                  <a:srgbClr val="404040"/>
                </a:solidFill>
                <a:latin typeface="Carlito"/>
                <a:cs typeface="Carlito"/>
              </a:rPr>
              <a:t>Class </a:t>
            </a:r>
            <a:r>
              <a:rPr sz="1600" spc="-20" dirty="0">
                <a:solidFill>
                  <a:srgbClr val="404040"/>
                </a:solidFill>
                <a:latin typeface="Carlito"/>
                <a:cs typeface="Carlito"/>
              </a:rPr>
              <a:t>indicates </a:t>
            </a:r>
            <a:r>
              <a:rPr sz="1600" dirty="0">
                <a:solidFill>
                  <a:srgbClr val="404040"/>
                </a:solidFill>
                <a:latin typeface="Carlito"/>
                <a:cs typeface="Carlito"/>
              </a:rPr>
              <a:t>1 </a:t>
            </a:r>
            <a:r>
              <a:rPr sz="1600" spc="-30" dirty="0">
                <a:solidFill>
                  <a:srgbClr val="404040"/>
                </a:solidFill>
                <a:latin typeface="Carlito"/>
                <a:cs typeface="Carlito"/>
              </a:rPr>
              <a:t>for </a:t>
            </a:r>
            <a:r>
              <a:rPr sz="1600" spc="-5" dirty="0">
                <a:solidFill>
                  <a:srgbClr val="404040"/>
                </a:solidFill>
                <a:latin typeface="Carlito"/>
                <a:cs typeface="Carlito"/>
              </a:rPr>
              <a:t>successful </a:t>
            </a:r>
            <a:r>
              <a:rPr sz="1600" dirty="0">
                <a:solidFill>
                  <a:srgbClr val="404040"/>
                </a:solidFill>
                <a:latin typeface="Carlito"/>
                <a:cs typeface="Carlito"/>
              </a:rPr>
              <a:t>landing and 0 </a:t>
            </a:r>
            <a:r>
              <a:rPr sz="1600" spc="-30" dirty="0">
                <a:solidFill>
                  <a:srgbClr val="404040"/>
                </a:solidFill>
                <a:latin typeface="Carlito"/>
                <a:cs typeface="Carlito"/>
              </a:rPr>
              <a:t>for </a:t>
            </a:r>
            <a:r>
              <a:rPr sz="1600" spc="-20" dirty="0">
                <a:solidFill>
                  <a:srgbClr val="404040"/>
                </a:solidFill>
                <a:latin typeface="Carlito"/>
                <a:cs typeface="Carlito"/>
              </a:rPr>
              <a:t>failure. </a:t>
            </a:r>
            <a:r>
              <a:rPr sz="1600" spc="-25" dirty="0">
                <a:solidFill>
                  <a:srgbClr val="404040"/>
                </a:solidFill>
                <a:latin typeface="Carlito"/>
                <a:cs typeface="Carlito"/>
              </a:rPr>
              <a:t>Scatter </a:t>
            </a:r>
            <a:r>
              <a:rPr sz="1600" spc="-5" dirty="0">
                <a:solidFill>
                  <a:srgbClr val="404040"/>
                </a:solidFill>
                <a:latin typeface="Carlito"/>
                <a:cs typeface="Carlito"/>
              </a:rPr>
              <a:t>plot also  accounts </a:t>
            </a:r>
            <a:r>
              <a:rPr sz="1600" spc="-25" dirty="0">
                <a:solidFill>
                  <a:srgbClr val="404040"/>
                </a:solidFill>
                <a:latin typeface="Carlito"/>
                <a:cs typeface="Carlito"/>
              </a:rPr>
              <a:t>for </a:t>
            </a:r>
            <a:r>
              <a:rPr sz="1600" spc="-20" dirty="0">
                <a:solidFill>
                  <a:srgbClr val="404040"/>
                </a:solidFill>
                <a:latin typeface="Carlito"/>
                <a:cs typeface="Carlito"/>
              </a:rPr>
              <a:t>booster </a:t>
            </a:r>
            <a:r>
              <a:rPr sz="1600" spc="-25" dirty="0">
                <a:solidFill>
                  <a:srgbClr val="404040"/>
                </a:solidFill>
                <a:latin typeface="Carlito"/>
                <a:cs typeface="Carlito"/>
              </a:rPr>
              <a:t>version </a:t>
            </a:r>
            <a:r>
              <a:rPr sz="1600" spc="-20" dirty="0">
                <a:solidFill>
                  <a:srgbClr val="404040"/>
                </a:solidFill>
                <a:latin typeface="Carlito"/>
                <a:cs typeface="Carlito"/>
              </a:rPr>
              <a:t>category </a:t>
            </a:r>
            <a:r>
              <a:rPr sz="1600" spc="-5" dirty="0">
                <a:solidFill>
                  <a:srgbClr val="404040"/>
                </a:solidFill>
                <a:latin typeface="Carlito"/>
                <a:cs typeface="Carlito"/>
              </a:rPr>
              <a:t>in color </a:t>
            </a:r>
            <a:r>
              <a:rPr sz="1600" dirty="0">
                <a:solidFill>
                  <a:srgbClr val="404040"/>
                </a:solidFill>
                <a:latin typeface="Carlito"/>
                <a:cs typeface="Carlito"/>
              </a:rPr>
              <a:t>and number </a:t>
            </a:r>
            <a:r>
              <a:rPr sz="1600" spc="-5" dirty="0">
                <a:solidFill>
                  <a:srgbClr val="404040"/>
                </a:solidFill>
                <a:latin typeface="Carlito"/>
                <a:cs typeface="Carlito"/>
              </a:rPr>
              <a:t>of </a:t>
            </a:r>
            <a:r>
              <a:rPr sz="1600" dirty="0">
                <a:solidFill>
                  <a:srgbClr val="404040"/>
                </a:solidFill>
                <a:latin typeface="Carlito"/>
                <a:cs typeface="Carlito"/>
              </a:rPr>
              <a:t>launches </a:t>
            </a:r>
            <a:r>
              <a:rPr sz="1600" spc="-5" dirty="0">
                <a:solidFill>
                  <a:srgbClr val="404040"/>
                </a:solidFill>
                <a:latin typeface="Carlito"/>
                <a:cs typeface="Carlito"/>
              </a:rPr>
              <a:t>in </a:t>
            </a:r>
            <a:r>
              <a:rPr sz="1600" spc="-15" dirty="0">
                <a:solidFill>
                  <a:srgbClr val="404040"/>
                </a:solidFill>
                <a:latin typeface="Carlito"/>
                <a:cs typeface="Carlito"/>
              </a:rPr>
              <a:t>point </a:t>
            </a:r>
            <a:r>
              <a:rPr sz="1600" spc="-25" dirty="0">
                <a:solidFill>
                  <a:srgbClr val="404040"/>
                </a:solidFill>
                <a:latin typeface="Carlito"/>
                <a:cs typeface="Carlito"/>
              </a:rPr>
              <a:t>size. </a:t>
            </a:r>
            <a:endParaRPr lang="es-ES" sz="1600" spc="-25" dirty="0">
              <a:solidFill>
                <a:srgbClr val="404040"/>
              </a:solidFill>
              <a:latin typeface="Carlito"/>
              <a:cs typeface="Carlito"/>
            </a:endParaRPr>
          </a:p>
          <a:p>
            <a:pPr marL="298450" marR="5080" indent="-285750">
              <a:lnSpc>
                <a:spcPct val="91700"/>
              </a:lnSpc>
              <a:spcBef>
                <a:spcPts val="300"/>
              </a:spcBef>
              <a:buFont typeface="Arial" panose="020B0604020202020204" pitchFamily="34" charset="0"/>
              <a:buChar char="•"/>
            </a:pPr>
            <a:r>
              <a:rPr sz="1600" spc="-5" dirty="0">
                <a:solidFill>
                  <a:srgbClr val="404040"/>
                </a:solidFill>
                <a:latin typeface="Carlito"/>
                <a:cs typeface="Carlito"/>
              </a:rPr>
              <a:t>In </a:t>
            </a:r>
            <a:r>
              <a:rPr sz="1600" dirty="0">
                <a:solidFill>
                  <a:srgbClr val="404040"/>
                </a:solidFill>
                <a:latin typeface="Carlito"/>
                <a:cs typeface="Carlito"/>
              </a:rPr>
              <a:t>this  </a:t>
            </a:r>
            <a:r>
              <a:rPr sz="1600" spc="-5" dirty="0">
                <a:solidFill>
                  <a:srgbClr val="404040"/>
                </a:solidFill>
                <a:latin typeface="Carlito"/>
                <a:cs typeface="Carlito"/>
              </a:rPr>
              <a:t>particular </a:t>
            </a:r>
            <a:r>
              <a:rPr sz="1600" spc="-20" dirty="0">
                <a:solidFill>
                  <a:srgbClr val="404040"/>
                </a:solidFill>
                <a:latin typeface="Carlito"/>
                <a:cs typeface="Carlito"/>
              </a:rPr>
              <a:t>range </a:t>
            </a:r>
            <a:r>
              <a:rPr sz="1600" spc="-5" dirty="0">
                <a:solidFill>
                  <a:srgbClr val="404040"/>
                </a:solidFill>
                <a:latin typeface="Carlito"/>
                <a:cs typeface="Carlito"/>
              </a:rPr>
              <a:t>of </a:t>
            </a:r>
            <a:r>
              <a:rPr sz="1600" dirty="0">
                <a:solidFill>
                  <a:srgbClr val="404040"/>
                </a:solidFill>
                <a:latin typeface="Carlito"/>
                <a:cs typeface="Carlito"/>
              </a:rPr>
              <a:t>0-6000, </a:t>
            </a:r>
            <a:r>
              <a:rPr sz="1600" spc="-20" dirty="0">
                <a:solidFill>
                  <a:srgbClr val="404040"/>
                </a:solidFill>
                <a:latin typeface="Carlito"/>
                <a:cs typeface="Carlito"/>
              </a:rPr>
              <a:t>interestingly </a:t>
            </a:r>
            <a:r>
              <a:rPr sz="1600" spc="-5" dirty="0">
                <a:solidFill>
                  <a:srgbClr val="404040"/>
                </a:solidFill>
                <a:latin typeface="Carlito"/>
                <a:cs typeface="Carlito"/>
              </a:rPr>
              <a:t>there </a:t>
            </a:r>
            <a:r>
              <a:rPr sz="1600" spc="-20" dirty="0">
                <a:solidFill>
                  <a:srgbClr val="404040"/>
                </a:solidFill>
                <a:latin typeface="Carlito"/>
                <a:cs typeface="Carlito"/>
              </a:rPr>
              <a:t>are two failed </a:t>
            </a:r>
            <a:r>
              <a:rPr sz="1600" dirty="0">
                <a:solidFill>
                  <a:srgbClr val="404040"/>
                </a:solidFill>
                <a:latin typeface="Carlito"/>
                <a:cs typeface="Carlito"/>
              </a:rPr>
              <a:t>landings </a:t>
            </a:r>
            <a:r>
              <a:rPr sz="1600" spc="-5" dirty="0">
                <a:solidFill>
                  <a:srgbClr val="404040"/>
                </a:solidFill>
                <a:latin typeface="Carlito"/>
                <a:cs typeface="Carlito"/>
              </a:rPr>
              <a:t>with payloads of </a:t>
            </a:r>
            <a:r>
              <a:rPr lang="es-ES" sz="1600" spc="-45" dirty="0">
                <a:solidFill>
                  <a:srgbClr val="404040"/>
                </a:solidFill>
                <a:latin typeface="Carlito"/>
                <a:cs typeface="Carlito"/>
              </a:rPr>
              <a:t>0</a:t>
            </a:r>
            <a:r>
              <a:rPr sz="1600" spc="-30" dirty="0">
                <a:solidFill>
                  <a:srgbClr val="404040"/>
                </a:solidFill>
                <a:latin typeface="Carlito"/>
                <a:cs typeface="Carlito"/>
              </a:rPr>
              <a:t> </a:t>
            </a:r>
            <a:r>
              <a:rPr sz="1600" dirty="0">
                <a:solidFill>
                  <a:srgbClr val="404040"/>
                </a:solidFill>
                <a:latin typeface="Carlito"/>
                <a:cs typeface="Carlito"/>
              </a:rPr>
              <a:t>kg.</a:t>
            </a:r>
            <a:endParaRPr sz="1600" dirty="0">
              <a:latin typeface="Carlito"/>
              <a:cs typeface="Carlito"/>
            </a:endParaRPr>
          </a:p>
        </p:txBody>
      </p:sp>
      <p:sp>
        <p:nvSpPr>
          <p:cNvPr id="4" name="object 4"/>
          <p:cNvSpPr/>
          <p:nvPr/>
        </p:nvSpPr>
        <p:spPr>
          <a:xfrm>
            <a:off x="1323567" y="1989074"/>
            <a:ext cx="9288986" cy="25832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12625-9E91-87A1-9662-4488771643A8}"/>
              </a:ext>
            </a:extLst>
          </p:cNvPr>
          <p:cNvSpPr>
            <a:spLocks noGrp="1"/>
          </p:cNvSpPr>
          <p:nvPr>
            <p:ph type="title"/>
          </p:nvPr>
        </p:nvSpPr>
        <p:spPr/>
        <p:txBody>
          <a:bodyPr/>
          <a:lstStyle/>
          <a:p>
            <a:r>
              <a:rPr lang="es-ES" dirty="0"/>
              <a:t>Predictive </a:t>
            </a:r>
            <a:r>
              <a:rPr lang="es-ES" dirty="0" err="1"/>
              <a:t>analysis</a:t>
            </a:r>
            <a:r>
              <a:rPr lang="es-ES" dirty="0"/>
              <a:t> </a:t>
            </a:r>
            <a:r>
              <a:rPr lang="es-ES" dirty="0" err="1"/>
              <a:t>methodology</a:t>
            </a:r>
            <a:endParaRPr lang="es-ES" dirty="0"/>
          </a:p>
        </p:txBody>
      </p:sp>
      <p:sp>
        <p:nvSpPr>
          <p:cNvPr id="3" name="Marcador de contenido 2">
            <a:extLst>
              <a:ext uri="{FF2B5EF4-FFF2-40B4-BE49-F238E27FC236}">
                <a16:creationId xmlns:a16="http://schemas.microsoft.com/office/drawing/2014/main" id="{1F093210-468C-3FE0-CE4A-3A8F834FFB80}"/>
              </a:ext>
            </a:extLst>
          </p:cNvPr>
          <p:cNvSpPr>
            <a:spLocks noGrp="1"/>
          </p:cNvSpPr>
          <p:nvPr>
            <p:ph idx="1"/>
          </p:nvPr>
        </p:nvSpPr>
        <p:spPr/>
        <p:txBody>
          <a:bodyPr/>
          <a:lstStyle/>
          <a:p>
            <a:pPr>
              <a:spcAft>
                <a:spcPts val="1200"/>
              </a:spcAft>
            </a:pPr>
            <a:r>
              <a:rPr lang="en-US" dirty="0"/>
              <a:t>Load the Dataset</a:t>
            </a:r>
          </a:p>
          <a:p>
            <a:pPr>
              <a:spcAft>
                <a:spcPts val="1200"/>
              </a:spcAft>
            </a:pPr>
            <a:r>
              <a:rPr lang="en-US" dirty="0"/>
              <a:t>Standardize the data</a:t>
            </a:r>
          </a:p>
          <a:p>
            <a:pPr>
              <a:spcAft>
                <a:spcPts val="1200"/>
              </a:spcAft>
            </a:pPr>
            <a:r>
              <a:rPr lang="en-US" dirty="0"/>
              <a:t>Split the data into training and testing data</a:t>
            </a:r>
          </a:p>
          <a:p>
            <a:pPr>
              <a:spcAft>
                <a:spcPts val="1200"/>
              </a:spcAft>
            </a:pPr>
            <a:r>
              <a:rPr lang="en-US" dirty="0"/>
              <a:t>Create a model with a </a:t>
            </a:r>
            <a:r>
              <a:rPr lang="en-US" dirty="0" err="1"/>
              <a:t>GridSearchCV</a:t>
            </a:r>
            <a:r>
              <a:rPr lang="en-US" dirty="0"/>
              <a:t> object </a:t>
            </a:r>
          </a:p>
          <a:p>
            <a:pPr>
              <a:spcAft>
                <a:spcPts val="1200"/>
              </a:spcAft>
            </a:pPr>
            <a:r>
              <a:rPr lang="en-US" dirty="0"/>
              <a:t>Calculation of accuracy on test data using method score </a:t>
            </a:r>
          </a:p>
          <a:p>
            <a:pPr>
              <a:spcAft>
                <a:spcPts val="1200"/>
              </a:spcAft>
            </a:pPr>
            <a:r>
              <a:rPr lang="en-US" dirty="0"/>
              <a:t>Calculation confusion matrix </a:t>
            </a:r>
          </a:p>
          <a:p>
            <a:pPr>
              <a:spcAft>
                <a:spcPts val="1200"/>
              </a:spcAft>
            </a:pPr>
            <a:r>
              <a:rPr lang="en-US" dirty="0"/>
              <a:t>Find the best accuracy with a model </a:t>
            </a:r>
            <a:endParaRPr lang="es-ES" dirty="0"/>
          </a:p>
        </p:txBody>
      </p:sp>
    </p:spTree>
    <p:extLst>
      <p:ext uri="{BB962C8B-B14F-4D97-AF65-F5344CB8AC3E}">
        <p14:creationId xmlns:p14="http://schemas.microsoft.com/office/powerpoint/2010/main" val="152724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3E5A61-ADC9-F9C9-F17D-EBB6826B5205}"/>
              </a:ext>
            </a:extLst>
          </p:cNvPr>
          <p:cNvSpPr>
            <a:spLocks noGrp="1"/>
          </p:cNvSpPr>
          <p:nvPr>
            <p:ph type="title"/>
          </p:nvPr>
        </p:nvSpPr>
        <p:spPr/>
        <p:txBody>
          <a:bodyPr/>
          <a:lstStyle/>
          <a:p>
            <a:r>
              <a:rPr lang="es-ES" dirty="0"/>
              <a:t>Predictive </a:t>
            </a:r>
            <a:r>
              <a:rPr lang="es-ES" dirty="0" err="1"/>
              <a:t>analysis</a:t>
            </a:r>
            <a:r>
              <a:rPr lang="es-ES" dirty="0"/>
              <a:t> (</a:t>
            </a:r>
            <a:r>
              <a:rPr lang="es-ES" dirty="0" err="1"/>
              <a:t>classification</a:t>
            </a:r>
            <a:r>
              <a:rPr lang="es-ES" dirty="0"/>
              <a:t>) </a:t>
            </a:r>
            <a:r>
              <a:rPr lang="es-ES" dirty="0" err="1"/>
              <a:t>results</a:t>
            </a:r>
            <a:endParaRPr lang="es-ES" dirty="0"/>
          </a:p>
        </p:txBody>
      </p:sp>
      <p:sp>
        <p:nvSpPr>
          <p:cNvPr id="4" name="object 7">
            <a:extLst>
              <a:ext uri="{FF2B5EF4-FFF2-40B4-BE49-F238E27FC236}">
                <a16:creationId xmlns:a16="http://schemas.microsoft.com/office/drawing/2014/main" id="{04112019-CBEF-0698-3E12-418E8AEF38FD}"/>
              </a:ext>
            </a:extLst>
          </p:cNvPr>
          <p:cNvSpPr txBox="1"/>
          <p:nvPr/>
        </p:nvSpPr>
        <p:spPr>
          <a:xfrm>
            <a:off x="1755139" y="4591686"/>
            <a:ext cx="9558020" cy="705321"/>
          </a:xfrm>
          <a:prstGeom prst="rect">
            <a:avLst/>
          </a:prstGeom>
        </p:spPr>
        <p:txBody>
          <a:bodyPr vert="horz" wrap="square" lIns="0" tIns="12700" rIns="0" bIns="0" rtlCol="0">
            <a:spAutoFit/>
          </a:bodyPr>
          <a:lstStyle/>
          <a:p>
            <a:pPr marL="12700">
              <a:lnSpc>
                <a:spcPts val="2745"/>
              </a:lnSpc>
              <a:spcBef>
                <a:spcPts val="100"/>
              </a:spcBef>
              <a:tabLst>
                <a:tab pos="3461385" algn="l"/>
                <a:tab pos="4001135" algn="l"/>
                <a:tab pos="5398770" algn="l"/>
                <a:tab pos="7389495" algn="l"/>
                <a:tab pos="8218170" algn="l"/>
              </a:tabLst>
            </a:pPr>
            <a:r>
              <a:rPr sz="2400" spc="-5" dirty="0">
                <a:solidFill>
                  <a:srgbClr val="404040"/>
                </a:solidFill>
                <a:latin typeface="Carlito"/>
              </a:rPr>
              <a:t>GRIDSEARCHCV(CV=10)</a:t>
            </a:r>
            <a:r>
              <a:rPr lang="es-ES" sz="2400" spc="-5" dirty="0">
                <a:solidFill>
                  <a:srgbClr val="404040"/>
                </a:solidFill>
                <a:latin typeface="Carlito"/>
              </a:rPr>
              <a:t> </a:t>
            </a:r>
            <a:r>
              <a:rPr sz="2400" spc="-5" dirty="0">
                <a:solidFill>
                  <a:srgbClr val="404040"/>
                </a:solidFill>
                <a:latin typeface="Carlito"/>
              </a:rPr>
              <a:t>ON</a:t>
            </a:r>
            <a:r>
              <a:rPr lang="es-ES" sz="2400" spc="-5" dirty="0">
                <a:solidFill>
                  <a:srgbClr val="404040"/>
                </a:solidFill>
                <a:latin typeface="Carlito"/>
              </a:rPr>
              <a:t> </a:t>
            </a:r>
            <a:r>
              <a:rPr sz="2400" spc="-5" dirty="0">
                <a:solidFill>
                  <a:srgbClr val="404040"/>
                </a:solidFill>
                <a:latin typeface="Carlito"/>
              </a:rPr>
              <a:t>LOGISTIC</a:t>
            </a:r>
            <a:r>
              <a:rPr lang="es-ES" sz="2400" spc="-5" dirty="0">
                <a:solidFill>
                  <a:srgbClr val="404040"/>
                </a:solidFill>
                <a:latin typeface="Carlito"/>
              </a:rPr>
              <a:t> </a:t>
            </a:r>
            <a:r>
              <a:rPr sz="2400" spc="-5" dirty="0">
                <a:solidFill>
                  <a:srgbClr val="404040"/>
                </a:solidFill>
                <a:latin typeface="Carlito"/>
              </a:rPr>
              <a:t>REGRESSION,</a:t>
            </a:r>
            <a:r>
              <a:rPr lang="es-ES" sz="2400" spc="-5" dirty="0">
                <a:solidFill>
                  <a:srgbClr val="404040"/>
                </a:solidFill>
                <a:latin typeface="Carlito"/>
              </a:rPr>
              <a:t> </a:t>
            </a:r>
            <a:r>
              <a:rPr sz="2400" spc="-5" dirty="0">
                <a:solidFill>
                  <a:srgbClr val="404040"/>
                </a:solidFill>
                <a:latin typeface="Carlito"/>
              </a:rPr>
              <a:t>SVM,</a:t>
            </a:r>
            <a:r>
              <a:rPr lang="es-ES" sz="2400" spc="-5" dirty="0">
                <a:solidFill>
                  <a:srgbClr val="404040"/>
                </a:solidFill>
                <a:latin typeface="Carlito"/>
              </a:rPr>
              <a:t> </a:t>
            </a:r>
            <a:r>
              <a:rPr sz="2400" spc="-5" dirty="0">
                <a:solidFill>
                  <a:srgbClr val="404040"/>
                </a:solidFill>
                <a:latin typeface="Carlito"/>
              </a:rPr>
              <a:t>DECISION</a:t>
            </a:r>
            <a:r>
              <a:rPr lang="es-ES" sz="2400" spc="-5" dirty="0">
                <a:solidFill>
                  <a:srgbClr val="404040"/>
                </a:solidFill>
                <a:latin typeface="Carlito"/>
              </a:rPr>
              <a:t> </a:t>
            </a:r>
            <a:r>
              <a:rPr sz="2400" spc="-5" dirty="0">
                <a:solidFill>
                  <a:srgbClr val="404040"/>
                </a:solidFill>
                <a:latin typeface="Carlito"/>
              </a:rPr>
              <a:t>TREE,</a:t>
            </a:r>
            <a:r>
              <a:rPr lang="es-ES" sz="2400" spc="-5" dirty="0">
                <a:solidFill>
                  <a:srgbClr val="404040"/>
                </a:solidFill>
                <a:latin typeface="Carlito"/>
              </a:rPr>
              <a:t> </a:t>
            </a:r>
            <a:r>
              <a:rPr sz="2400" spc="-5" dirty="0">
                <a:solidFill>
                  <a:srgbClr val="404040"/>
                </a:solidFill>
                <a:latin typeface="Carlito"/>
              </a:rPr>
              <a:t>AND</a:t>
            </a:r>
            <a:r>
              <a:rPr lang="es-ES" sz="2400" spc="-5" dirty="0">
                <a:solidFill>
                  <a:srgbClr val="404040"/>
                </a:solidFill>
                <a:latin typeface="Carlito"/>
              </a:rPr>
              <a:t> </a:t>
            </a:r>
            <a:r>
              <a:rPr sz="2400" spc="-5" dirty="0">
                <a:solidFill>
                  <a:srgbClr val="404040"/>
                </a:solidFill>
                <a:latin typeface="Carlito"/>
              </a:rPr>
              <a:t>KNN</a:t>
            </a:r>
          </a:p>
        </p:txBody>
      </p:sp>
    </p:spTree>
    <p:extLst>
      <p:ext uri="{BB962C8B-B14F-4D97-AF65-F5344CB8AC3E}">
        <p14:creationId xmlns:p14="http://schemas.microsoft.com/office/powerpoint/2010/main" val="480468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37</a:t>
            </a:fld>
            <a:endParaRPr dirty="0"/>
          </a:p>
        </p:txBody>
      </p:sp>
      <p:sp>
        <p:nvSpPr>
          <p:cNvPr id="6" name="object 6"/>
          <p:cNvSpPr txBox="1"/>
          <p:nvPr/>
        </p:nvSpPr>
        <p:spPr>
          <a:xfrm>
            <a:off x="1554710" y="4953001"/>
            <a:ext cx="10563399" cy="1440138"/>
          </a:xfrm>
          <a:prstGeom prst="rect">
            <a:avLst/>
          </a:prstGeom>
        </p:spPr>
        <p:txBody>
          <a:bodyPr vert="horz" wrap="square" lIns="0" tIns="12700" rIns="0" bIns="0" rtlCol="0">
            <a:spAutoFit/>
          </a:bodyPr>
          <a:lstStyle/>
          <a:p>
            <a:pPr marL="12700" marR="2860040">
              <a:lnSpc>
                <a:spcPct val="120700"/>
              </a:lnSpc>
              <a:spcBef>
                <a:spcPts val="100"/>
              </a:spcBef>
            </a:pPr>
            <a:r>
              <a:rPr lang="es-ES" sz="2000" b="1" spc="-5" dirty="0" err="1">
                <a:latin typeface="Carlito"/>
                <a:cs typeface="Carlito"/>
              </a:rPr>
              <a:t>Insights</a:t>
            </a:r>
            <a:r>
              <a:rPr lang="es-ES" sz="2000" b="1" spc="-5" dirty="0">
                <a:latin typeface="Carlito"/>
                <a:cs typeface="Carlito"/>
              </a:rPr>
              <a:t>:</a:t>
            </a:r>
          </a:p>
          <a:p>
            <a:pPr marL="298450" marR="2860040" indent="-285750">
              <a:lnSpc>
                <a:spcPct val="120700"/>
              </a:lnSpc>
              <a:spcBef>
                <a:spcPts val="100"/>
              </a:spcBef>
              <a:buFont typeface="Arial" panose="020B0604020202020204" pitchFamily="34" charset="0"/>
              <a:buChar char="•"/>
            </a:pPr>
            <a:r>
              <a:rPr sz="1400" spc="-5" dirty="0">
                <a:latin typeface="Carlito"/>
                <a:cs typeface="Carlito"/>
              </a:rPr>
              <a:t>All models had virtually the </a:t>
            </a:r>
            <a:r>
              <a:rPr sz="1400" spc="-10" dirty="0">
                <a:latin typeface="Carlito"/>
                <a:cs typeface="Carlito"/>
              </a:rPr>
              <a:t>same </a:t>
            </a:r>
            <a:r>
              <a:rPr sz="1400" spc="-20" dirty="0">
                <a:latin typeface="Carlito"/>
                <a:cs typeface="Carlito"/>
              </a:rPr>
              <a:t>accuracy </a:t>
            </a:r>
            <a:r>
              <a:rPr sz="1400" spc="-5" dirty="0">
                <a:latin typeface="Carlito"/>
                <a:cs typeface="Carlito"/>
              </a:rPr>
              <a:t>on the </a:t>
            </a:r>
            <a:r>
              <a:rPr sz="1400" spc="-20" dirty="0">
                <a:latin typeface="Carlito"/>
                <a:cs typeface="Carlito"/>
              </a:rPr>
              <a:t>test set </a:t>
            </a:r>
            <a:r>
              <a:rPr sz="1400" spc="-15" dirty="0">
                <a:latin typeface="Carlito"/>
                <a:cs typeface="Carlito"/>
              </a:rPr>
              <a:t>at </a:t>
            </a:r>
            <a:r>
              <a:rPr sz="1400" b="1" spc="-20" dirty="0">
                <a:latin typeface="Carlito"/>
                <a:cs typeface="Carlito"/>
              </a:rPr>
              <a:t>83.33% </a:t>
            </a:r>
            <a:r>
              <a:rPr sz="1400" b="1" spc="-45" dirty="0">
                <a:latin typeface="Carlito"/>
                <a:cs typeface="Carlito"/>
              </a:rPr>
              <a:t>accuracy</a:t>
            </a:r>
            <a:r>
              <a:rPr sz="1400" spc="-45" dirty="0">
                <a:latin typeface="Carlito"/>
                <a:cs typeface="Carlito"/>
              </a:rPr>
              <a:t>.  </a:t>
            </a:r>
            <a:r>
              <a:rPr sz="1400" dirty="0">
                <a:latin typeface="Carlito"/>
                <a:cs typeface="Carlito"/>
              </a:rPr>
              <a:t>It </a:t>
            </a:r>
            <a:r>
              <a:rPr sz="1400" spc="-5" dirty="0">
                <a:latin typeface="Carlito"/>
                <a:cs typeface="Carlito"/>
              </a:rPr>
              <a:t>should be </a:t>
            </a:r>
            <a:r>
              <a:rPr sz="1400" spc="-15" dirty="0">
                <a:latin typeface="Carlito"/>
                <a:cs typeface="Carlito"/>
              </a:rPr>
              <a:t>noted </a:t>
            </a:r>
            <a:r>
              <a:rPr sz="1400" spc="-10" dirty="0">
                <a:latin typeface="Carlito"/>
                <a:cs typeface="Carlito"/>
              </a:rPr>
              <a:t>that </a:t>
            </a:r>
            <a:r>
              <a:rPr sz="1400" spc="-20" dirty="0">
                <a:latin typeface="Carlito"/>
                <a:cs typeface="Carlito"/>
              </a:rPr>
              <a:t>test size </a:t>
            </a:r>
            <a:r>
              <a:rPr sz="1400" dirty="0">
                <a:latin typeface="Carlito"/>
                <a:cs typeface="Carlito"/>
              </a:rPr>
              <a:t>is </a:t>
            </a:r>
            <a:r>
              <a:rPr sz="1400" spc="-5" dirty="0">
                <a:latin typeface="Carlito"/>
                <a:cs typeface="Carlito"/>
              </a:rPr>
              <a:t>small </a:t>
            </a:r>
            <a:r>
              <a:rPr sz="1400" spc="-15" dirty="0">
                <a:latin typeface="Carlito"/>
                <a:cs typeface="Carlito"/>
              </a:rPr>
              <a:t>at </a:t>
            </a:r>
            <a:r>
              <a:rPr sz="1400" spc="-5" dirty="0">
                <a:latin typeface="Carlito"/>
                <a:cs typeface="Carlito"/>
              </a:rPr>
              <a:t>only </a:t>
            </a:r>
            <a:r>
              <a:rPr sz="1400" spc="-10" dirty="0">
                <a:latin typeface="Carlito"/>
                <a:cs typeface="Carlito"/>
              </a:rPr>
              <a:t>sample </a:t>
            </a:r>
            <a:r>
              <a:rPr sz="1400" spc="-20" dirty="0">
                <a:latin typeface="Carlito"/>
                <a:cs typeface="Carlito"/>
              </a:rPr>
              <a:t>size </a:t>
            </a:r>
            <a:r>
              <a:rPr sz="1400" spc="-5" dirty="0">
                <a:latin typeface="Carlito"/>
                <a:cs typeface="Carlito"/>
              </a:rPr>
              <a:t>of</a:t>
            </a:r>
            <a:r>
              <a:rPr sz="1400" spc="-204" dirty="0">
                <a:latin typeface="Carlito"/>
                <a:cs typeface="Carlito"/>
              </a:rPr>
              <a:t> </a:t>
            </a:r>
            <a:r>
              <a:rPr sz="1400" spc="-10" dirty="0">
                <a:latin typeface="Carlito"/>
                <a:cs typeface="Carlito"/>
              </a:rPr>
              <a:t>18.</a:t>
            </a:r>
            <a:endParaRPr sz="1400" dirty="0">
              <a:latin typeface="Carlito"/>
              <a:cs typeface="Carlito"/>
            </a:endParaRPr>
          </a:p>
          <a:p>
            <a:pPr marL="298450" indent="-285750">
              <a:lnSpc>
                <a:spcPct val="100000"/>
              </a:lnSpc>
              <a:spcBef>
                <a:spcPts val="250"/>
              </a:spcBef>
              <a:buFont typeface="Arial" panose="020B0604020202020204" pitchFamily="34" charset="0"/>
              <a:buChar char="•"/>
            </a:pPr>
            <a:r>
              <a:rPr sz="1400" spc="-5" dirty="0">
                <a:latin typeface="Carlito"/>
                <a:cs typeface="Carlito"/>
              </a:rPr>
              <a:t>This </a:t>
            </a:r>
            <a:r>
              <a:rPr sz="1400" spc="-20" dirty="0">
                <a:latin typeface="Carlito"/>
                <a:cs typeface="Carlito"/>
              </a:rPr>
              <a:t>can cause large variance </a:t>
            </a:r>
            <a:r>
              <a:rPr sz="1400" dirty="0">
                <a:latin typeface="Carlito"/>
                <a:cs typeface="Carlito"/>
              </a:rPr>
              <a:t>in </a:t>
            </a:r>
            <a:r>
              <a:rPr sz="1400" spc="-20" dirty="0">
                <a:latin typeface="Carlito"/>
                <a:cs typeface="Carlito"/>
              </a:rPr>
              <a:t>accuracy results, </a:t>
            </a:r>
            <a:r>
              <a:rPr sz="1400" spc="-15" dirty="0">
                <a:latin typeface="Carlito"/>
                <a:cs typeface="Carlito"/>
              </a:rPr>
              <a:t>such </a:t>
            </a:r>
            <a:r>
              <a:rPr sz="1400" spc="-5" dirty="0">
                <a:latin typeface="Carlito"/>
                <a:cs typeface="Carlito"/>
              </a:rPr>
              <a:t>as those in </a:t>
            </a:r>
            <a:r>
              <a:rPr sz="1400" spc="-15" dirty="0">
                <a:latin typeface="Carlito"/>
                <a:cs typeface="Carlito"/>
              </a:rPr>
              <a:t>Decision </a:t>
            </a:r>
            <a:r>
              <a:rPr sz="1400" spc="-65" dirty="0">
                <a:latin typeface="Carlito"/>
                <a:cs typeface="Carlito"/>
              </a:rPr>
              <a:t>Tree </a:t>
            </a:r>
            <a:r>
              <a:rPr sz="1400" spc="-10" dirty="0">
                <a:latin typeface="Carlito"/>
                <a:cs typeface="Carlito"/>
              </a:rPr>
              <a:t>Classifier </a:t>
            </a:r>
            <a:r>
              <a:rPr sz="1400" spc="-5" dirty="0">
                <a:latin typeface="Carlito"/>
                <a:cs typeface="Carlito"/>
              </a:rPr>
              <a:t>model in </a:t>
            </a:r>
            <a:r>
              <a:rPr sz="1400" spc="-25" dirty="0">
                <a:latin typeface="Carlito"/>
                <a:cs typeface="Carlito"/>
              </a:rPr>
              <a:t>repeated</a:t>
            </a:r>
            <a:r>
              <a:rPr sz="1400" spc="60" dirty="0">
                <a:latin typeface="Carlito"/>
                <a:cs typeface="Carlito"/>
              </a:rPr>
              <a:t> </a:t>
            </a:r>
            <a:r>
              <a:rPr sz="1400" spc="-15" dirty="0">
                <a:latin typeface="Carlito"/>
                <a:cs typeface="Carlito"/>
              </a:rPr>
              <a:t>runs.</a:t>
            </a:r>
            <a:endParaRPr sz="1400" dirty="0">
              <a:latin typeface="Carlito"/>
              <a:cs typeface="Carlito"/>
            </a:endParaRPr>
          </a:p>
          <a:p>
            <a:pPr marL="298450" indent="-285750">
              <a:lnSpc>
                <a:spcPct val="100000"/>
              </a:lnSpc>
              <a:spcBef>
                <a:spcPts val="400"/>
              </a:spcBef>
              <a:buFont typeface="Arial" panose="020B0604020202020204" pitchFamily="34" charset="0"/>
              <a:buChar char="•"/>
            </a:pPr>
            <a:r>
              <a:rPr sz="1400" spc="-55" dirty="0">
                <a:latin typeface="Carlito"/>
                <a:cs typeface="Carlito"/>
              </a:rPr>
              <a:t>We </a:t>
            </a:r>
            <a:r>
              <a:rPr sz="1400" spc="-20" dirty="0">
                <a:latin typeface="Carlito"/>
                <a:cs typeface="Carlito"/>
              </a:rPr>
              <a:t>likely </a:t>
            </a:r>
            <a:r>
              <a:rPr sz="1400" spc="-15" dirty="0">
                <a:latin typeface="Carlito"/>
                <a:cs typeface="Carlito"/>
              </a:rPr>
              <a:t>need </a:t>
            </a:r>
            <a:r>
              <a:rPr sz="1400" spc="-25" dirty="0">
                <a:latin typeface="Carlito"/>
                <a:cs typeface="Carlito"/>
              </a:rPr>
              <a:t>more data </a:t>
            </a:r>
            <a:r>
              <a:rPr sz="1400" spc="-15" dirty="0">
                <a:latin typeface="Carlito"/>
                <a:cs typeface="Carlito"/>
              </a:rPr>
              <a:t>to </a:t>
            </a:r>
            <a:r>
              <a:rPr sz="1400" spc="-20" dirty="0">
                <a:latin typeface="Carlito"/>
                <a:cs typeface="Carlito"/>
              </a:rPr>
              <a:t>determine </a:t>
            </a:r>
            <a:r>
              <a:rPr sz="1400" spc="-5" dirty="0">
                <a:latin typeface="Carlito"/>
                <a:cs typeface="Carlito"/>
              </a:rPr>
              <a:t>the </a:t>
            </a:r>
            <a:r>
              <a:rPr sz="1400" spc="-20" dirty="0">
                <a:latin typeface="Carlito"/>
                <a:cs typeface="Carlito"/>
              </a:rPr>
              <a:t>best</a:t>
            </a:r>
            <a:r>
              <a:rPr sz="1400" spc="114" dirty="0">
                <a:latin typeface="Carlito"/>
                <a:cs typeface="Carlito"/>
              </a:rPr>
              <a:t> </a:t>
            </a:r>
            <a:r>
              <a:rPr sz="1400" spc="-15" dirty="0">
                <a:latin typeface="Carlito"/>
                <a:cs typeface="Carlito"/>
              </a:rPr>
              <a:t>model.</a:t>
            </a:r>
            <a:endParaRPr sz="1400" dirty="0">
              <a:latin typeface="Carlito"/>
              <a:cs typeface="Carlito"/>
            </a:endParaRPr>
          </a:p>
        </p:txBody>
      </p:sp>
      <p:sp>
        <p:nvSpPr>
          <p:cNvPr id="7" name="object 7"/>
          <p:cNvSpPr/>
          <p:nvPr/>
        </p:nvSpPr>
        <p:spPr>
          <a:xfrm>
            <a:off x="3472872" y="1487054"/>
            <a:ext cx="4689671" cy="3057513"/>
          </a:xfrm>
          <a:prstGeom prst="rect">
            <a:avLst/>
          </a:prstGeom>
          <a:blipFill>
            <a:blip r:embed="rId2" cstate="print"/>
            <a:stretch>
              <a:fillRect/>
            </a:stretch>
          </a:blipFill>
        </p:spPr>
        <p:txBody>
          <a:bodyPr wrap="square" lIns="0" tIns="0" rIns="0" bIns="0" rtlCol="0"/>
          <a:lstStyle/>
          <a:p>
            <a:endParaRPr/>
          </a:p>
        </p:txBody>
      </p:sp>
      <p:sp>
        <p:nvSpPr>
          <p:cNvPr id="9" name="Título 1">
            <a:extLst>
              <a:ext uri="{FF2B5EF4-FFF2-40B4-BE49-F238E27FC236}">
                <a16:creationId xmlns:a16="http://schemas.microsoft.com/office/drawing/2014/main" id="{F2183B46-5A57-115B-C0EA-B6CCA06F534F}"/>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err="1"/>
              <a:t>Classification</a:t>
            </a:r>
            <a:r>
              <a:rPr lang="es-ES" dirty="0"/>
              <a:t> </a:t>
            </a:r>
            <a:r>
              <a:rPr lang="es-ES" dirty="0" err="1"/>
              <a:t>Accuracy</a:t>
            </a:r>
            <a:endParaRPr lang="es-E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s-ES" smtClean="0"/>
              <a:pPr marL="38100">
                <a:lnSpc>
                  <a:spcPts val="1100"/>
                </a:lnSpc>
              </a:pPr>
              <a:t>38</a:t>
            </a:fld>
            <a:endParaRPr dirty="0"/>
          </a:p>
        </p:txBody>
      </p:sp>
      <p:sp>
        <p:nvSpPr>
          <p:cNvPr id="6" name="object 6"/>
          <p:cNvSpPr txBox="1"/>
          <p:nvPr/>
        </p:nvSpPr>
        <p:spPr>
          <a:xfrm>
            <a:off x="1741805" y="4953001"/>
            <a:ext cx="8708390" cy="1703480"/>
          </a:xfrm>
          <a:prstGeom prst="rect">
            <a:avLst/>
          </a:prstGeom>
        </p:spPr>
        <p:txBody>
          <a:bodyPr vert="horz" wrap="square" lIns="0" tIns="12700" rIns="0" bIns="0" rtlCol="0">
            <a:spAutoFit/>
          </a:bodyPr>
          <a:lstStyle/>
          <a:p>
            <a:pPr marL="12700" marR="158750">
              <a:lnSpc>
                <a:spcPct val="112500"/>
              </a:lnSpc>
              <a:spcBef>
                <a:spcPts val="100"/>
              </a:spcBef>
            </a:pPr>
            <a:r>
              <a:rPr lang="es-ES" sz="2000" b="1" spc="-5" dirty="0" err="1">
                <a:latin typeface="Carlito"/>
                <a:cs typeface="Carlito"/>
              </a:rPr>
              <a:t>Insights</a:t>
            </a:r>
            <a:r>
              <a:rPr lang="es-ES" sz="2000" b="1" spc="-5" dirty="0">
                <a:latin typeface="Carlito"/>
                <a:cs typeface="Carlito"/>
              </a:rPr>
              <a:t>:</a:t>
            </a:r>
          </a:p>
          <a:p>
            <a:pPr marL="298450" marR="158750" indent="-285750">
              <a:lnSpc>
                <a:spcPct val="112500"/>
              </a:lnSpc>
              <a:spcBef>
                <a:spcPts val="100"/>
              </a:spcBef>
              <a:buFont typeface="Arial" panose="020B0604020202020204" pitchFamily="34" charset="0"/>
              <a:buChar char="•"/>
            </a:pPr>
            <a:r>
              <a:rPr sz="1400" spc="-5" dirty="0">
                <a:latin typeface="Carlito"/>
                <a:cs typeface="Carlito"/>
              </a:rPr>
              <a:t>Since </a:t>
            </a:r>
            <a:r>
              <a:rPr sz="1400" dirty="0">
                <a:latin typeface="Carlito"/>
                <a:cs typeface="Carlito"/>
              </a:rPr>
              <a:t>all </a:t>
            </a:r>
            <a:r>
              <a:rPr sz="1400" spc="-5" dirty="0">
                <a:latin typeface="Carlito"/>
                <a:cs typeface="Carlito"/>
              </a:rPr>
              <a:t>models </a:t>
            </a:r>
            <a:r>
              <a:rPr sz="1400" spc="-25" dirty="0">
                <a:latin typeface="Carlito"/>
                <a:cs typeface="Carlito"/>
              </a:rPr>
              <a:t>performed </a:t>
            </a:r>
            <a:r>
              <a:rPr sz="1400" spc="-5" dirty="0">
                <a:latin typeface="Carlito"/>
                <a:cs typeface="Carlito"/>
              </a:rPr>
              <a:t>the </a:t>
            </a:r>
            <a:r>
              <a:rPr sz="1400" spc="-10" dirty="0">
                <a:latin typeface="Carlito"/>
                <a:cs typeface="Carlito"/>
              </a:rPr>
              <a:t>same </a:t>
            </a:r>
            <a:r>
              <a:rPr sz="1400" spc="-25" dirty="0">
                <a:latin typeface="Carlito"/>
                <a:cs typeface="Carlito"/>
              </a:rPr>
              <a:t>for </a:t>
            </a:r>
            <a:r>
              <a:rPr sz="1400" spc="-5" dirty="0">
                <a:latin typeface="Carlito"/>
                <a:cs typeface="Carlito"/>
              </a:rPr>
              <a:t>the </a:t>
            </a:r>
            <a:r>
              <a:rPr sz="1400" spc="-20" dirty="0">
                <a:latin typeface="Carlito"/>
                <a:cs typeface="Carlito"/>
              </a:rPr>
              <a:t>test set, </a:t>
            </a:r>
            <a:r>
              <a:rPr sz="1400" spc="-5" dirty="0">
                <a:latin typeface="Carlito"/>
                <a:cs typeface="Carlito"/>
              </a:rPr>
              <a:t>the </a:t>
            </a:r>
            <a:r>
              <a:rPr sz="1400" spc="-20" dirty="0">
                <a:latin typeface="Carlito"/>
                <a:cs typeface="Carlito"/>
              </a:rPr>
              <a:t>confusion </a:t>
            </a:r>
            <a:r>
              <a:rPr sz="1400" spc="-10" dirty="0">
                <a:latin typeface="Carlito"/>
                <a:cs typeface="Carlito"/>
              </a:rPr>
              <a:t>matrix is </a:t>
            </a:r>
            <a:r>
              <a:rPr sz="1400" spc="-5" dirty="0">
                <a:latin typeface="Carlito"/>
                <a:cs typeface="Carlito"/>
              </a:rPr>
              <a:t>the </a:t>
            </a:r>
            <a:r>
              <a:rPr sz="1400" spc="-10" dirty="0">
                <a:latin typeface="Carlito"/>
                <a:cs typeface="Carlito"/>
              </a:rPr>
              <a:t>same </a:t>
            </a:r>
            <a:r>
              <a:rPr sz="1400" spc="-20" dirty="0">
                <a:latin typeface="Carlito"/>
                <a:cs typeface="Carlito"/>
              </a:rPr>
              <a:t>across </a:t>
            </a:r>
            <a:r>
              <a:rPr sz="1400" dirty="0">
                <a:latin typeface="Carlito"/>
                <a:cs typeface="Carlito"/>
              </a:rPr>
              <a:t>all </a:t>
            </a:r>
            <a:r>
              <a:rPr sz="1400" spc="-5" dirty="0">
                <a:latin typeface="Carlito"/>
                <a:cs typeface="Carlito"/>
              </a:rPr>
              <a:t>models.  The </a:t>
            </a:r>
            <a:r>
              <a:rPr sz="1400" spc="-15" dirty="0">
                <a:latin typeface="Carlito"/>
                <a:cs typeface="Carlito"/>
              </a:rPr>
              <a:t>models </a:t>
            </a:r>
            <a:r>
              <a:rPr sz="1400" spc="-20" dirty="0">
                <a:latin typeface="Carlito"/>
                <a:cs typeface="Carlito"/>
              </a:rPr>
              <a:t>predicted </a:t>
            </a:r>
            <a:r>
              <a:rPr sz="1400" spc="-5" dirty="0">
                <a:latin typeface="Carlito"/>
                <a:cs typeface="Carlito"/>
              </a:rPr>
              <a:t>12 </a:t>
            </a:r>
            <a:r>
              <a:rPr sz="1400" spc="-20" dirty="0">
                <a:latin typeface="Carlito"/>
                <a:cs typeface="Carlito"/>
              </a:rPr>
              <a:t>successful </a:t>
            </a:r>
            <a:r>
              <a:rPr sz="1400" spc="-10" dirty="0">
                <a:latin typeface="Carlito"/>
                <a:cs typeface="Carlito"/>
              </a:rPr>
              <a:t>landings </a:t>
            </a:r>
            <a:r>
              <a:rPr sz="1400" spc="-5" dirty="0">
                <a:latin typeface="Carlito"/>
                <a:cs typeface="Carlito"/>
              </a:rPr>
              <a:t>when the true label</a:t>
            </a:r>
            <a:r>
              <a:rPr sz="1400" spc="275" dirty="0">
                <a:latin typeface="Carlito"/>
                <a:cs typeface="Carlito"/>
              </a:rPr>
              <a:t> </a:t>
            </a:r>
            <a:r>
              <a:rPr sz="1400" spc="-20" dirty="0">
                <a:latin typeface="Carlito"/>
                <a:cs typeface="Carlito"/>
              </a:rPr>
              <a:t>was successful </a:t>
            </a:r>
            <a:r>
              <a:rPr sz="1400" spc="-10" dirty="0">
                <a:latin typeface="Carlito"/>
                <a:cs typeface="Carlito"/>
              </a:rPr>
              <a:t>landing.</a:t>
            </a:r>
            <a:endParaRPr sz="1400" dirty="0">
              <a:latin typeface="Carlito"/>
              <a:cs typeface="Carlito"/>
            </a:endParaRPr>
          </a:p>
          <a:p>
            <a:pPr marL="298450" indent="-285750">
              <a:lnSpc>
                <a:spcPct val="100000"/>
              </a:lnSpc>
              <a:spcBef>
                <a:spcPts val="405"/>
              </a:spcBef>
              <a:buFont typeface="Arial" panose="020B0604020202020204" pitchFamily="34" charset="0"/>
              <a:buChar char="•"/>
            </a:pPr>
            <a:r>
              <a:rPr sz="1400" spc="-5" dirty="0">
                <a:latin typeface="Carlito"/>
                <a:cs typeface="Carlito"/>
              </a:rPr>
              <a:t>The </a:t>
            </a:r>
            <a:r>
              <a:rPr sz="1400" spc="-15" dirty="0">
                <a:latin typeface="Carlito"/>
                <a:cs typeface="Carlito"/>
              </a:rPr>
              <a:t>models </a:t>
            </a:r>
            <a:r>
              <a:rPr sz="1400" spc="-20" dirty="0">
                <a:latin typeface="Carlito"/>
                <a:cs typeface="Carlito"/>
              </a:rPr>
              <a:t>predicted </a:t>
            </a:r>
            <a:r>
              <a:rPr sz="1400" spc="-5" dirty="0">
                <a:latin typeface="Carlito"/>
                <a:cs typeface="Carlito"/>
              </a:rPr>
              <a:t>3 </a:t>
            </a:r>
            <a:r>
              <a:rPr sz="1400" spc="-20" dirty="0">
                <a:latin typeface="Carlito"/>
                <a:cs typeface="Carlito"/>
              </a:rPr>
              <a:t>unsuccessful </a:t>
            </a:r>
            <a:r>
              <a:rPr sz="1400" spc="-10" dirty="0">
                <a:latin typeface="Carlito"/>
                <a:cs typeface="Carlito"/>
              </a:rPr>
              <a:t>landings </a:t>
            </a:r>
            <a:r>
              <a:rPr sz="1400" spc="-5" dirty="0">
                <a:latin typeface="Carlito"/>
                <a:cs typeface="Carlito"/>
              </a:rPr>
              <a:t>when the true label </a:t>
            </a:r>
            <a:r>
              <a:rPr sz="1400" spc="-15" dirty="0">
                <a:latin typeface="Carlito"/>
                <a:cs typeface="Carlito"/>
              </a:rPr>
              <a:t>was </a:t>
            </a:r>
            <a:r>
              <a:rPr sz="1400" spc="-20" dirty="0">
                <a:latin typeface="Carlito"/>
                <a:cs typeface="Carlito"/>
              </a:rPr>
              <a:t>unsuccessful</a:t>
            </a:r>
            <a:r>
              <a:rPr sz="1400" spc="140" dirty="0">
                <a:latin typeface="Carlito"/>
                <a:cs typeface="Carlito"/>
              </a:rPr>
              <a:t> </a:t>
            </a:r>
            <a:r>
              <a:rPr sz="1400" spc="-10" dirty="0">
                <a:latin typeface="Carlito"/>
                <a:cs typeface="Carlito"/>
              </a:rPr>
              <a:t>landing.</a:t>
            </a:r>
            <a:endParaRPr sz="1400" dirty="0">
              <a:latin typeface="Carlito"/>
              <a:cs typeface="Carlito"/>
            </a:endParaRPr>
          </a:p>
          <a:p>
            <a:pPr marL="298450" marR="5080" indent="-285750">
              <a:lnSpc>
                <a:spcPts val="2330"/>
              </a:lnSpc>
              <a:spcBef>
                <a:spcPts val="135"/>
              </a:spcBef>
              <a:buFont typeface="Arial" panose="020B0604020202020204" pitchFamily="34" charset="0"/>
              <a:buChar char="•"/>
            </a:pPr>
            <a:r>
              <a:rPr sz="1400" spc="-5" dirty="0">
                <a:latin typeface="Carlito"/>
                <a:cs typeface="Carlito"/>
              </a:rPr>
              <a:t>The </a:t>
            </a:r>
            <a:r>
              <a:rPr sz="1400" spc="-15" dirty="0">
                <a:latin typeface="Carlito"/>
                <a:cs typeface="Carlito"/>
              </a:rPr>
              <a:t>models </a:t>
            </a:r>
            <a:r>
              <a:rPr sz="1400" spc="-20" dirty="0">
                <a:latin typeface="Carlito"/>
                <a:cs typeface="Carlito"/>
              </a:rPr>
              <a:t>predicted </a:t>
            </a:r>
            <a:r>
              <a:rPr sz="1400" spc="-5" dirty="0">
                <a:latin typeface="Carlito"/>
                <a:cs typeface="Carlito"/>
              </a:rPr>
              <a:t>3 </a:t>
            </a:r>
            <a:r>
              <a:rPr sz="1400" spc="-20" dirty="0">
                <a:latin typeface="Carlito"/>
                <a:cs typeface="Carlito"/>
              </a:rPr>
              <a:t>successful </a:t>
            </a:r>
            <a:r>
              <a:rPr sz="1400" spc="-10" dirty="0">
                <a:latin typeface="Carlito"/>
                <a:cs typeface="Carlito"/>
              </a:rPr>
              <a:t>landings </a:t>
            </a:r>
            <a:r>
              <a:rPr sz="1400" spc="-5" dirty="0">
                <a:latin typeface="Carlito"/>
                <a:cs typeface="Carlito"/>
              </a:rPr>
              <a:t>when the true label </a:t>
            </a:r>
            <a:r>
              <a:rPr sz="1400" spc="-20" dirty="0">
                <a:latin typeface="Carlito"/>
                <a:cs typeface="Carlito"/>
              </a:rPr>
              <a:t>was unsuccessful </a:t>
            </a:r>
            <a:r>
              <a:rPr sz="1400" spc="-10" dirty="0">
                <a:latin typeface="Carlito"/>
                <a:cs typeface="Carlito"/>
              </a:rPr>
              <a:t>landings </a:t>
            </a:r>
            <a:r>
              <a:rPr sz="1400" spc="-20" dirty="0">
                <a:latin typeface="Carlito"/>
                <a:cs typeface="Carlito"/>
              </a:rPr>
              <a:t>(false positives).  </a:t>
            </a:r>
            <a:r>
              <a:rPr sz="1400" spc="-15" dirty="0">
                <a:latin typeface="Carlito"/>
                <a:cs typeface="Carlito"/>
              </a:rPr>
              <a:t>Our </a:t>
            </a:r>
            <a:r>
              <a:rPr sz="1400" spc="-5" dirty="0">
                <a:latin typeface="Carlito"/>
                <a:cs typeface="Carlito"/>
              </a:rPr>
              <a:t>models </a:t>
            </a:r>
            <a:r>
              <a:rPr sz="1400" spc="-20" dirty="0">
                <a:latin typeface="Carlito"/>
                <a:cs typeface="Carlito"/>
              </a:rPr>
              <a:t>over predict successful</a:t>
            </a:r>
            <a:r>
              <a:rPr sz="1400" spc="130" dirty="0">
                <a:latin typeface="Carlito"/>
                <a:cs typeface="Carlito"/>
              </a:rPr>
              <a:t> </a:t>
            </a:r>
            <a:r>
              <a:rPr sz="1400" spc="-10" dirty="0">
                <a:latin typeface="Carlito"/>
                <a:cs typeface="Carlito"/>
              </a:rPr>
              <a:t>landings.</a:t>
            </a:r>
            <a:endParaRPr sz="1400" dirty="0">
              <a:latin typeface="Carlito"/>
              <a:cs typeface="Carlito"/>
            </a:endParaRPr>
          </a:p>
        </p:txBody>
      </p:sp>
      <p:sp>
        <p:nvSpPr>
          <p:cNvPr id="7" name="object 7"/>
          <p:cNvSpPr/>
          <p:nvPr/>
        </p:nvSpPr>
        <p:spPr>
          <a:xfrm>
            <a:off x="3075432" y="1606608"/>
            <a:ext cx="4295186" cy="306597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
        <p:nvSpPr>
          <p:cNvPr id="10" name="Título 1">
            <a:extLst>
              <a:ext uri="{FF2B5EF4-FFF2-40B4-BE49-F238E27FC236}">
                <a16:creationId xmlns:a16="http://schemas.microsoft.com/office/drawing/2014/main" id="{3A6FEEA5-2B41-5B62-1462-7C48A0897096}"/>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err="1"/>
              <a:t>Confusion</a:t>
            </a:r>
            <a:r>
              <a:rPr lang="es-ES" dirty="0"/>
              <a:t> Matrix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DB4CE-ED22-F431-8F0A-3A607FDB9C00}"/>
              </a:ext>
            </a:extLst>
          </p:cNvPr>
          <p:cNvSpPr>
            <a:spLocks noGrp="1"/>
          </p:cNvSpPr>
          <p:nvPr>
            <p:ph type="title"/>
          </p:nvPr>
        </p:nvSpPr>
        <p:spPr/>
        <p:txBody>
          <a:bodyPr/>
          <a:lstStyle/>
          <a:p>
            <a:r>
              <a:rPr lang="es-ES" dirty="0" err="1"/>
              <a:t>Conclusion</a:t>
            </a:r>
            <a:endParaRPr lang="es-ES" dirty="0"/>
          </a:p>
        </p:txBody>
      </p:sp>
      <p:sp>
        <p:nvSpPr>
          <p:cNvPr id="3" name="Marcador de contenido 2">
            <a:extLst>
              <a:ext uri="{FF2B5EF4-FFF2-40B4-BE49-F238E27FC236}">
                <a16:creationId xmlns:a16="http://schemas.microsoft.com/office/drawing/2014/main" id="{77E1AE44-77EC-F02B-F645-99AE1CCFFC40}"/>
              </a:ext>
            </a:extLst>
          </p:cNvPr>
          <p:cNvSpPr>
            <a:spLocks noGrp="1"/>
          </p:cNvSpPr>
          <p:nvPr>
            <p:ph idx="1"/>
          </p:nvPr>
        </p:nvSpPr>
        <p:spPr>
          <a:xfrm>
            <a:off x="2589212" y="2133599"/>
            <a:ext cx="8915400" cy="4341091"/>
          </a:xfrm>
        </p:spPr>
        <p:txBody>
          <a:bodyPr>
            <a:normAutofit fontScale="70000" lnSpcReduction="20000"/>
          </a:bodyPr>
          <a:lstStyle/>
          <a:p>
            <a:pPr>
              <a:spcAft>
                <a:spcPts val="1200"/>
              </a:spcAft>
            </a:pPr>
            <a:r>
              <a:rPr lang="en-US" dirty="0"/>
              <a:t>Our mission was to construct an algorithm for Space Y, aimed at challenging SpaceX's market position.</a:t>
            </a:r>
          </a:p>
          <a:p>
            <a:pPr>
              <a:spcAft>
                <a:spcPts val="1200"/>
              </a:spcAft>
            </a:pPr>
            <a:r>
              <a:rPr lang="en-US" dirty="0"/>
              <a:t>The model's objective is to forecast the successful descent of Stage 1, potentially conserving approximately $100 million USD.</a:t>
            </a:r>
          </a:p>
          <a:p>
            <a:pPr>
              <a:spcAft>
                <a:spcPts val="1200"/>
              </a:spcAft>
            </a:pPr>
            <a:r>
              <a:rPr lang="en-US" dirty="0"/>
              <a:t>We harnessed data from SpaceX's public API and the SpaceX Wikipedia entry through web scraping techniques.</a:t>
            </a:r>
          </a:p>
          <a:p>
            <a:pPr>
              <a:spcAft>
                <a:spcPts val="1200"/>
              </a:spcAft>
            </a:pPr>
            <a:r>
              <a:rPr lang="en-US" dirty="0"/>
              <a:t>Data categorization was conducted, and the resulting dataset was stored in a DB2 SQL database.</a:t>
            </a:r>
          </a:p>
          <a:p>
            <a:pPr>
              <a:spcAft>
                <a:spcPts val="1200"/>
              </a:spcAft>
            </a:pPr>
            <a:r>
              <a:rPr lang="en-US" dirty="0"/>
              <a:t>A visualization dashboard was developed.</a:t>
            </a:r>
          </a:p>
          <a:p>
            <a:pPr>
              <a:spcAft>
                <a:spcPts val="1200"/>
              </a:spcAft>
            </a:pPr>
            <a:r>
              <a:rPr lang="en-US" dirty="0"/>
              <a:t>The machine learning model we formulated achieved an 83% prediction accuracy.</a:t>
            </a:r>
          </a:p>
          <a:p>
            <a:pPr>
              <a:spcAft>
                <a:spcPts val="1200"/>
              </a:spcAft>
            </a:pPr>
            <a:r>
              <a:rPr lang="en-US" dirty="0" err="1"/>
              <a:t>Allon</a:t>
            </a:r>
            <a:r>
              <a:rPr lang="en-US" dirty="0"/>
              <a:t> Mask from </a:t>
            </a:r>
            <a:r>
              <a:rPr lang="en-US" dirty="0" err="1"/>
              <a:t>SpaceY</a:t>
            </a:r>
            <a:r>
              <a:rPr lang="en-US" dirty="0"/>
              <a:t> can utilize this model to assess the likelihood of a successful Stage 1 landing prior to launch, aiding in launch decision-making.</a:t>
            </a:r>
          </a:p>
          <a:p>
            <a:pPr>
              <a:spcAft>
                <a:spcPts val="1200"/>
              </a:spcAft>
            </a:pPr>
            <a:r>
              <a:rPr lang="en-US" dirty="0"/>
              <a:t>To refine the model's predictive capabilities and enhance its accuracy, additional data should be amassed and analyzed.</a:t>
            </a:r>
            <a:endParaRPr lang="es-ES" dirty="0"/>
          </a:p>
        </p:txBody>
      </p:sp>
    </p:spTree>
    <p:extLst>
      <p:ext uri="{BB962C8B-B14F-4D97-AF65-F5344CB8AC3E}">
        <p14:creationId xmlns:p14="http://schemas.microsoft.com/office/powerpoint/2010/main" val="205141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03F77A-A832-5A7B-6AF3-54334A881080}"/>
              </a:ext>
            </a:extLst>
          </p:cNvPr>
          <p:cNvSpPr>
            <a:spLocks noGrp="1"/>
          </p:cNvSpPr>
          <p:nvPr>
            <p:ph type="title"/>
          </p:nvPr>
        </p:nvSpPr>
        <p:spPr>
          <a:xfrm>
            <a:off x="649224" y="645106"/>
            <a:ext cx="5122652" cy="1259894"/>
          </a:xfrm>
        </p:spPr>
        <p:txBody>
          <a:bodyPr>
            <a:normAutofit/>
          </a:bodyPr>
          <a:lstStyle/>
          <a:p>
            <a:r>
              <a:rPr lang="es-ES" dirty="0" err="1"/>
              <a:t>Introduction</a:t>
            </a:r>
            <a:endParaRPr lang="es-ES" dirty="0"/>
          </a:p>
        </p:txBody>
      </p:sp>
      <p:sp>
        <p:nvSpPr>
          <p:cNvPr id="1033" name="Rectangle 1032">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FBEF8CC8-D401-E598-39BC-5691FC691D7B}"/>
              </a:ext>
            </a:extLst>
          </p:cNvPr>
          <p:cNvSpPr>
            <a:spLocks noGrp="1"/>
          </p:cNvSpPr>
          <p:nvPr>
            <p:ph idx="1"/>
          </p:nvPr>
        </p:nvSpPr>
        <p:spPr>
          <a:xfrm>
            <a:off x="649224" y="2133600"/>
            <a:ext cx="6193535" cy="3759253"/>
          </a:xfrm>
        </p:spPr>
        <p:txBody>
          <a:bodyPr>
            <a:normAutofit fontScale="92500" lnSpcReduction="10000"/>
          </a:bodyPr>
          <a:lstStyle/>
          <a:p>
            <a:pPr marL="0" indent="0">
              <a:lnSpc>
                <a:spcPct val="90000"/>
              </a:lnSpc>
              <a:buNone/>
            </a:pPr>
            <a:r>
              <a:rPr lang="en-US" sz="1400" b="1" dirty="0"/>
              <a:t>	Context:</a:t>
            </a:r>
          </a:p>
          <a:p>
            <a:pPr>
              <a:lnSpc>
                <a:spcPct val="90000"/>
              </a:lnSpc>
            </a:pPr>
            <a:endParaRPr lang="en-US" sz="1400" dirty="0"/>
          </a:p>
          <a:p>
            <a:pPr>
              <a:lnSpc>
                <a:spcPct val="90000"/>
              </a:lnSpc>
            </a:pPr>
            <a:r>
              <a:rPr lang="en-US" sz="1400" dirty="0"/>
              <a:t>We have entered the era of commercial space exploration.</a:t>
            </a:r>
          </a:p>
          <a:p>
            <a:pPr>
              <a:lnSpc>
                <a:spcPct val="90000"/>
              </a:lnSpc>
            </a:pPr>
            <a:r>
              <a:rPr lang="en-US" sz="1400" dirty="0"/>
              <a:t>SpaceX offers the most competitive rates at $62 million compared to $165 million USD.</a:t>
            </a:r>
          </a:p>
          <a:p>
            <a:pPr>
              <a:lnSpc>
                <a:spcPct val="90000"/>
              </a:lnSpc>
            </a:pPr>
            <a:r>
              <a:rPr lang="en-US" sz="1400" dirty="0"/>
              <a:t>This advantage stems mainly from their capability to retrieve the initial stage of their rockets.</a:t>
            </a:r>
          </a:p>
          <a:p>
            <a:pPr>
              <a:lnSpc>
                <a:spcPct val="90000"/>
              </a:lnSpc>
            </a:pPr>
            <a:r>
              <a:rPr lang="en-US" sz="1400" dirty="0"/>
              <a:t>Competitor Space Y is looking to rival SpaceX's achievements.</a:t>
            </a:r>
          </a:p>
          <a:p>
            <a:pPr>
              <a:lnSpc>
                <a:spcPct val="90000"/>
              </a:lnSpc>
            </a:pPr>
            <a:endParaRPr lang="en-US" sz="1400" dirty="0"/>
          </a:p>
          <a:p>
            <a:pPr>
              <a:lnSpc>
                <a:spcPct val="90000"/>
              </a:lnSpc>
            </a:pPr>
            <a:endParaRPr lang="en-US" sz="1400" dirty="0"/>
          </a:p>
          <a:p>
            <a:pPr marL="0" indent="0">
              <a:lnSpc>
                <a:spcPct val="90000"/>
              </a:lnSpc>
              <a:buNone/>
            </a:pPr>
            <a:r>
              <a:rPr lang="en-US" sz="1400" dirty="0"/>
              <a:t>	</a:t>
            </a:r>
            <a:r>
              <a:rPr lang="en-US" sz="1400" b="1" dirty="0"/>
              <a:t>Challenge:</a:t>
            </a:r>
          </a:p>
          <a:p>
            <a:pPr>
              <a:lnSpc>
                <a:spcPct val="90000"/>
              </a:lnSpc>
            </a:pPr>
            <a:endParaRPr lang="en-US" sz="1400" dirty="0"/>
          </a:p>
          <a:p>
            <a:pPr>
              <a:lnSpc>
                <a:spcPct val="90000"/>
              </a:lnSpc>
            </a:pPr>
            <a:r>
              <a:rPr lang="en-US" sz="1400" dirty="0"/>
              <a:t>Space Y has commissioned us to develop a machine learning algorithm that can accurately forecast the successful retrieval of a rocket's first stage.</a:t>
            </a:r>
            <a:endParaRPr lang="es-ES" sz="1400" dirty="0"/>
          </a:p>
        </p:txBody>
      </p:sp>
      <p:pic>
        <p:nvPicPr>
          <p:cNvPr id="1026" name="Picture 2" descr="El cohete Falcon Heavy de SpaceX será el caballo de batalla de la NASA |  WIRED">
            <a:extLst>
              <a:ext uri="{FF2B5EF4-FFF2-40B4-BE49-F238E27FC236}">
                <a16:creationId xmlns:a16="http://schemas.microsoft.com/office/drawing/2014/main" id="{8112E557-478F-0202-FF22-1D9A01FD03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9103" y="2500483"/>
            <a:ext cx="4546495" cy="3025485"/>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835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3F5343E-A027-9F1A-10C4-7B474E20B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372" y="319556"/>
            <a:ext cx="9345323" cy="621888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3AB82B2-3EE3-6AAE-92D1-2FEEBE2E2BAD}"/>
              </a:ext>
            </a:extLst>
          </p:cNvPr>
          <p:cNvSpPr>
            <a:spLocks noGrp="1"/>
          </p:cNvSpPr>
          <p:nvPr>
            <p:ph idx="1"/>
          </p:nvPr>
        </p:nvSpPr>
        <p:spPr>
          <a:xfrm>
            <a:off x="2569541" y="1704536"/>
            <a:ext cx="8915400" cy="3777622"/>
          </a:xfrm>
        </p:spPr>
        <p:txBody>
          <a:bodyPr>
            <a:normAutofit/>
          </a:bodyPr>
          <a:lstStyle/>
          <a:p>
            <a:pPr marL="0" indent="0">
              <a:buNone/>
            </a:pPr>
            <a:r>
              <a:rPr lang="es-ES" sz="3600" dirty="0" err="1">
                <a:solidFill>
                  <a:schemeClr val="bg1"/>
                </a:solidFill>
              </a:rPr>
              <a:t>Thank</a:t>
            </a:r>
            <a:r>
              <a:rPr lang="es-ES" sz="3600" dirty="0">
                <a:solidFill>
                  <a:schemeClr val="bg1"/>
                </a:solidFill>
              </a:rPr>
              <a:t> </a:t>
            </a:r>
            <a:r>
              <a:rPr lang="es-ES" sz="3600" dirty="0" err="1">
                <a:solidFill>
                  <a:schemeClr val="bg1"/>
                </a:solidFill>
              </a:rPr>
              <a:t>you</a:t>
            </a:r>
            <a:r>
              <a:rPr lang="es-ES" sz="3600" dirty="0">
                <a:solidFill>
                  <a:schemeClr val="bg1"/>
                </a:solidFill>
              </a:rPr>
              <a:t>!</a:t>
            </a:r>
          </a:p>
        </p:txBody>
      </p:sp>
    </p:spTree>
    <p:extLst>
      <p:ext uri="{BB962C8B-B14F-4D97-AF65-F5344CB8AC3E}">
        <p14:creationId xmlns:p14="http://schemas.microsoft.com/office/powerpoint/2010/main" val="73241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BCE1F3-30CF-868D-70EE-4AF4453EB8CE}"/>
              </a:ext>
            </a:extLst>
          </p:cNvPr>
          <p:cNvSpPr>
            <a:spLocks noGrp="1"/>
          </p:cNvSpPr>
          <p:nvPr>
            <p:ph type="title"/>
          </p:nvPr>
        </p:nvSpPr>
        <p:spPr/>
        <p:txBody>
          <a:bodyPr/>
          <a:lstStyle/>
          <a:p>
            <a:r>
              <a:rPr lang="en-US" dirty="0"/>
              <a:t>Data Collection and Wrangling methodology</a:t>
            </a:r>
            <a:endParaRPr lang="es-ES" dirty="0"/>
          </a:p>
        </p:txBody>
      </p:sp>
      <p:sp>
        <p:nvSpPr>
          <p:cNvPr id="3" name="Marcador de contenido 2">
            <a:extLst>
              <a:ext uri="{FF2B5EF4-FFF2-40B4-BE49-F238E27FC236}">
                <a16:creationId xmlns:a16="http://schemas.microsoft.com/office/drawing/2014/main" id="{126379AC-D83E-3493-D1D5-D497B72A34EB}"/>
              </a:ext>
            </a:extLst>
          </p:cNvPr>
          <p:cNvSpPr>
            <a:spLocks noGrp="1"/>
          </p:cNvSpPr>
          <p:nvPr>
            <p:ph idx="1"/>
          </p:nvPr>
        </p:nvSpPr>
        <p:spPr>
          <a:xfrm>
            <a:off x="2589212" y="2133599"/>
            <a:ext cx="8915400" cy="4526281"/>
          </a:xfrm>
        </p:spPr>
        <p:txBody>
          <a:bodyPr>
            <a:normAutofit fontScale="55000" lnSpcReduction="20000"/>
          </a:bodyPr>
          <a:lstStyle/>
          <a:p>
            <a:pPr marL="0" indent="0">
              <a:buNone/>
            </a:pPr>
            <a:r>
              <a:rPr lang="en-US" sz="2900" b="1" dirty="0"/>
              <a:t>	Approach to Data Collection:</a:t>
            </a:r>
          </a:p>
          <a:p>
            <a:r>
              <a:rPr lang="en-US" sz="2200" dirty="0"/>
              <a:t>Merged information from SpaceX's public API with content from its Wikipedia entry.</a:t>
            </a:r>
          </a:p>
          <a:p>
            <a:endParaRPr lang="en-US" dirty="0"/>
          </a:p>
          <a:p>
            <a:pPr marL="0" indent="0">
              <a:buNone/>
            </a:pPr>
            <a:r>
              <a:rPr lang="en-US" sz="2900" b="1" dirty="0"/>
              <a:t>	Data Preparation:</a:t>
            </a:r>
          </a:p>
          <a:p>
            <a:r>
              <a:rPr lang="en-US" sz="2200" dirty="0"/>
              <a:t>Processed and organized data, categorizing actual landings as either successful or not.</a:t>
            </a:r>
          </a:p>
          <a:p>
            <a:endParaRPr lang="en-US" dirty="0"/>
          </a:p>
          <a:p>
            <a:pPr marL="0" indent="0">
              <a:buNone/>
            </a:pPr>
            <a:r>
              <a:rPr lang="en-US" sz="2900" b="1" dirty="0"/>
              <a:t>	Data Exploration:</a:t>
            </a:r>
          </a:p>
          <a:p>
            <a:r>
              <a:rPr lang="en-US" sz="2200" dirty="0"/>
              <a:t>Conducted exploratory data analysis (EDA) through both graphical representation and SQL queries.</a:t>
            </a:r>
          </a:p>
          <a:p>
            <a:endParaRPr lang="en-US" dirty="0"/>
          </a:p>
          <a:p>
            <a:pPr marL="0" indent="0">
              <a:buNone/>
            </a:pPr>
            <a:r>
              <a:rPr lang="en-US" sz="2900" b="1" dirty="0"/>
              <a:t>	Visualization:</a:t>
            </a:r>
          </a:p>
          <a:p>
            <a:r>
              <a:rPr lang="en-US" sz="2200" dirty="0"/>
              <a:t>Created interactive visual representations using Folium for mapping and </a:t>
            </a:r>
            <a:r>
              <a:rPr lang="en-US" sz="2200" dirty="0" err="1"/>
              <a:t>Plotly</a:t>
            </a:r>
            <a:r>
              <a:rPr lang="en-US" sz="2200" dirty="0"/>
              <a:t> Dash for dashboard analytics.</a:t>
            </a:r>
          </a:p>
          <a:p>
            <a:pPr marL="0" indent="0">
              <a:buNone/>
            </a:pPr>
            <a:endParaRPr lang="en-US" dirty="0"/>
          </a:p>
          <a:p>
            <a:pPr marL="0" indent="0">
              <a:buNone/>
            </a:pPr>
            <a:r>
              <a:rPr lang="en-US" sz="2900" b="1" dirty="0"/>
              <a:t>	Predictive Modelling:</a:t>
            </a:r>
          </a:p>
          <a:p>
            <a:r>
              <a:rPr lang="en-US" sz="2200" dirty="0"/>
              <a:t>Engaged in predictive analytics with various classification algorithms.</a:t>
            </a:r>
          </a:p>
          <a:p>
            <a:r>
              <a:rPr lang="en-US" sz="2200" dirty="0"/>
              <a:t>Optimized these models by employing </a:t>
            </a:r>
            <a:r>
              <a:rPr lang="en-US" sz="2200" dirty="0" err="1"/>
              <a:t>GridSearchCV</a:t>
            </a:r>
            <a:r>
              <a:rPr lang="en-US" sz="2200" dirty="0"/>
              <a:t> for hyperparameter tuning.</a:t>
            </a:r>
            <a:endParaRPr lang="es-ES" sz="2200" dirty="0"/>
          </a:p>
        </p:txBody>
      </p:sp>
    </p:spTree>
    <p:extLst>
      <p:ext uri="{BB962C8B-B14F-4D97-AF65-F5344CB8AC3E}">
        <p14:creationId xmlns:p14="http://schemas.microsoft.com/office/powerpoint/2010/main" val="261443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A5EAD-D21E-B39B-6168-9A791809475B}"/>
              </a:ext>
            </a:extLst>
          </p:cNvPr>
          <p:cNvSpPr>
            <a:spLocks noGrp="1"/>
          </p:cNvSpPr>
          <p:nvPr>
            <p:ph type="title"/>
          </p:nvPr>
        </p:nvSpPr>
        <p:spPr/>
        <p:txBody>
          <a:bodyPr/>
          <a:lstStyle/>
          <a:p>
            <a:r>
              <a:rPr lang="en-US" dirty="0"/>
              <a:t>EDA and interactive visual analytics Methodology</a:t>
            </a:r>
            <a:endParaRPr lang="es-ES" dirty="0"/>
          </a:p>
        </p:txBody>
      </p:sp>
      <p:sp>
        <p:nvSpPr>
          <p:cNvPr id="3" name="Marcador de contenido 2">
            <a:extLst>
              <a:ext uri="{FF2B5EF4-FFF2-40B4-BE49-F238E27FC236}">
                <a16:creationId xmlns:a16="http://schemas.microsoft.com/office/drawing/2014/main" id="{57ED6EF6-8584-937D-739F-14A124DA50DA}"/>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95361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BF006-6DA7-31D3-128A-D18C48AE9B96}"/>
              </a:ext>
            </a:extLst>
          </p:cNvPr>
          <p:cNvSpPr>
            <a:spLocks noGrp="1"/>
          </p:cNvSpPr>
          <p:nvPr>
            <p:ph type="title"/>
          </p:nvPr>
        </p:nvSpPr>
        <p:spPr/>
        <p:txBody>
          <a:bodyPr/>
          <a:lstStyle/>
          <a:p>
            <a:r>
              <a:rPr lang="es-ES" dirty="0"/>
              <a:t>Data </a:t>
            </a:r>
            <a:r>
              <a:rPr lang="es-ES" dirty="0" err="1"/>
              <a:t>Collection</a:t>
            </a:r>
            <a:endParaRPr lang="es-ES" dirty="0"/>
          </a:p>
        </p:txBody>
      </p:sp>
      <p:sp>
        <p:nvSpPr>
          <p:cNvPr id="3" name="Marcador de contenido 2">
            <a:extLst>
              <a:ext uri="{FF2B5EF4-FFF2-40B4-BE49-F238E27FC236}">
                <a16:creationId xmlns:a16="http://schemas.microsoft.com/office/drawing/2014/main" id="{9A52AF26-356A-5CBC-0D3E-70393EFC7519}"/>
              </a:ext>
            </a:extLst>
          </p:cNvPr>
          <p:cNvSpPr>
            <a:spLocks noGrp="1"/>
          </p:cNvSpPr>
          <p:nvPr>
            <p:ph idx="1"/>
          </p:nvPr>
        </p:nvSpPr>
        <p:spPr>
          <a:xfrm>
            <a:off x="2589212" y="1838036"/>
            <a:ext cx="8915400" cy="4553528"/>
          </a:xfrm>
        </p:spPr>
        <p:txBody>
          <a:bodyPr>
            <a:normAutofit fontScale="70000" lnSpcReduction="20000"/>
          </a:bodyPr>
          <a:lstStyle/>
          <a:p>
            <a:pPr marL="0" indent="0">
              <a:buNone/>
            </a:pPr>
            <a:r>
              <a:rPr lang="en-US" sz="2600" b="1" dirty="0"/>
              <a:t>	Data Acquisition Strategy:</a:t>
            </a:r>
          </a:p>
          <a:p>
            <a:r>
              <a:rPr lang="en-US" dirty="0"/>
              <a:t>The process included fetching data through Space X's public API and extracting information from a table in Space X's Wikipedia page.</a:t>
            </a:r>
          </a:p>
          <a:p>
            <a:pPr marL="0" indent="0">
              <a:buNone/>
            </a:pPr>
            <a:r>
              <a:rPr lang="en-US" dirty="0"/>
              <a:t>	</a:t>
            </a:r>
          </a:p>
          <a:p>
            <a:pPr marL="0" indent="0">
              <a:buNone/>
            </a:pPr>
            <a:r>
              <a:rPr lang="en-US" sz="2600" b="1" dirty="0"/>
              <a:t>	Upcoming Presentations:</a:t>
            </a:r>
          </a:p>
          <a:p>
            <a:r>
              <a:rPr lang="en-US" dirty="0"/>
              <a:t>The subsequent slide will present a diagram outlining the data retrieval process from the API, followed by another detailing the data extraction via web scraping.</a:t>
            </a:r>
          </a:p>
          <a:p>
            <a:endParaRPr lang="en-US" dirty="0"/>
          </a:p>
          <a:p>
            <a:pPr marL="0" indent="0">
              <a:buNone/>
            </a:pPr>
            <a:r>
              <a:rPr lang="en-US" sz="2600" b="1" dirty="0"/>
              <a:t>	Data Points from Space X API:</a:t>
            </a:r>
          </a:p>
          <a:p>
            <a:r>
              <a:rPr lang="en-US" dirty="0"/>
              <a:t>Variables such as Flight Number, Date, Booster Version, Payload Mass, Orbit, Launch Site, Outcome, Number of Flights, Grid Fins, Reusability status, Legs, Landing Pad, Block number, Reuse Count, Serial number, and geographical coordinates (Longitude, Latitude).</a:t>
            </a:r>
          </a:p>
          <a:p>
            <a:endParaRPr lang="en-US" dirty="0"/>
          </a:p>
          <a:p>
            <a:pPr marL="0" indent="0">
              <a:buNone/>
            </a:pPr>
            <a:r>
              <a:rPr lang="en-US" sz="2600" b="1" dirty="0"/>
              <a:t>	Data Extracted from Wikipedia:</a:t>
            </a:r>
          </a:p>
          <a:p>
            <a:r>
              <a:rPr lang="en-US" dirty="0"/>
              <a:t>Collected attributes include Flight Number, Launch Site, Payload details, Payload Mass, Orbit, Customer, Outcome of the Launch, Booster Version, Landing status of the Booster, Date, and Time.</a:t>
            </a:r>
            <a:endParaRPr lang="es-ES" dirty="0"/>
          </a:p>
        </p:txBody>
      </p:sp>
    </p:spTree>
    <p:extLst>
      <p:ext uri="{BB962C8B-B14F-4D97-AF65-F5344CB8AC3E}">
        <p14:creationId xmlns:p14="http://schemas.microsoft.com/office/powerpoint/2010/main" val="25940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A82BC8-4DC3-7874-B4F0-A5B723A87DF5}"/>
              </a:ext>
            </a:extLst>
          </p:cNvPr>
          <p:cNvSpPr>
            <a:spLocks noGrp="1"/>
          </p:cNvSpPr>
          <p:nvPr>
            <p:ph type="title"/>
          </p:nvPr>
        </p:nvSpPr>
        <p:spPr/>
        <p:txBody>
          <a:bodyPr/>
          <a:lstStyle/>
          <a:p>
            <a:r>
              <a:rPr lang="es-ES" dirty="0"/>
              <a:t>Data </a:t>
            </a:r>
            <a:r>
              <a:rPr lang="es-ES" dirty="0" err="1"/>
              <a:t>Wrangling</a:t>
            </a:r>
            <a:endParaRPr lang="es-ES" dirty="0"/>
          </a:p>
        </p:txBody>
      </p:sp>
      <p:sp>
        <p:nvSpPr>
          <p:cNvPr id="3" name="Marcador de contenido 2">
            <a:extLst>
              <a:ext uri="{FF2B5EF4-FFF2-40B4-BE49-F238E27FC236}">
                <a16:creationId xmlns:a16="http://schemas.microsoft.com/office/drawing/2014/main" id="{35CB8BE2-70B9-6CF1-B64F-5BB37A105D28}"/>
              </a:ext>
            </a:extLst>
          </p:cNvPr>
          <p:cNvSpPr>
            <a:spLocks noGrp="1"/>
          </p:cNvSpPr>
          <p:nvPr>
            <p:ph idx="1"/>
          </p:nvPr>
        </p:nvSpPr>
        <p:spPr/>
        <p:txBody>
          <a:bodyPr>
            <a:normAutofit fontScale="77500" lnSpcReduction="20000"/>
          </a:bodyPr>
          <a:lstStyle/>
          <a:p>
            <a:pPr marL="0" indent="0">
              <a:buNone/>
            </a:pPr>
            <a:r>
              <a:rPr lang="en-US" dirty="0"/>
              <a:t>	</a:t>
            </a:r>
            <a:r>
              <a:rPr lang="en-US" b="1" dirty="0"/>
              <a:t>Establishing a Training Label for Landing Results:</a:t>
            </a:r>
          </a:p>
          <a:p>
            <a:r>
              <a:rPr lang="en-US" dirty="0"/>
              <a:t>Develop a label for training purposes, marking successful landings as '1' and failures as '0’.</a:t>
            </a:r>
          </a:p>
          <a:p>
            <a:endParaRPr lang="en-US" dirty="0"/>
          </a:p>
          <a:p>
            <a:pPr marL="0" indent="0">
              <a:buNone/>
            </a:pPr>
            <a:r>
              <a:rPr lang="en-US" b="1" dirty="0"/>
              <a:t>	Components of the Outcome Variable:</a:t>
            </a:r>
          </a:p>
          <a:p>
            <a:r>
              <a:rPr lang="en-US" dirty="0"/>
              <a:t>The 'Outcome' variable is composed of two parts: 'Mission Outcome' and 'Landing Location’.</a:t>
            </a:r>
          </a:p>
          <a:p>
            <a:endParaRPr lang="en-US" dirty="0"/>
          </a:p>
          <a:p>
            <a:pPr marL="0" indent="0">
              <a:buNone/>
            </a:pPr>
            <a:r>
              <a:rPr lang="en-US" b="1" dirty="0"/>
              <a:t>	Creation of the 'Class' Label:</a:t>
            </a:r>
          </a:p>
          <a:p>
            <a:r>
              <a:rPr lang="en-US" dirty="0"/>
              <a:t>Introduce a new column labeled 'class' assigned with a '1' when the 'Mission Outcome' is affirmative, and a '0' in all other scenarios. The assignment is as follows:</a:t>
            </a:r>
          </a:p>
          <a:p>
            <a:r>
              <a:rPr lang="en-US" dirty="0"/>
              <a:t>For outcomes labeled as 'True' for ASDS (Autonomous Spaceport Drone Ship), RTLS (Return to Launch Site), and Ocean landings, the class is assigned a '1'.</a:t>
            </a:r>
          </a:p>
          <a:p>
            <a:r>
              <a:rPr lang="en-US" dirty="0"/>
              <a:t>For outcomes that are 'None' or 'False' for ASDS, RTLS, Ocean landings, or combinations thereof, the class is assigned a '0'.</a:t>
            </a:r>
            <a:endParaRPr lang="es-ES" dirty="0"/>
          </a:p>
        </p:txBody>
      </p:sp>
    </p:spTree>
    <p:extLst>
      <p:ext uri="{BB962C8B-B14F-4D97-AF65-F5344CB8AC3E}">
        <p14:creationId xmlns:p14="http://schemas.microsoft.com/office/powerpoint/2010/main" val="4064195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8F1FA-F091-879D-8DF3-5C34FAA1B653}"/>
              </a:ext>
            </a:extLst>
          </p:cNvPr>
          <p:cNvSpPr>
            <a:spLocks noGrp="1"/>
          </p:cNvSpPr>
          <p:nvPr>
            <p:ph type="title"/>
          </p:nvPr>
        </p:nvSpPr>
        <p:spPr/>
        <p:txBody>
          <a:bodyPr/>
          <a:lstStyle/>
          <a:p>
            <a:r>
              <a:rPr lang="es-ES" dirty="0"/>
              <a:t>EDA </a:t>
            </a:r>
            <a:r>
              <a:rPr lang="es-ES" dirty="0" err="1"/>
              <a:t>with</a:t>
            </a:r>
            <a:r>
              <a:rPr lang="es-ES" dirty="0"/>
              <a:t> </a:t>
            </a:r>
            <a:r>
              <a:rPr lang="es-ES" dirty="0" err="1"/>
              <a:t>visualization</a:t>
            </a:r>
            <a:r>
              <a:rPr lang="es-ES" dirty="0"/>
              <a:t> </a:t>
            </a:r>
            <a:r>
              <a:rPr lang="es-ES" dirty="0" err="1"/>
              <a:t>results</a:t>
            </a:r>
            <a:endParaRPr lang="es-ES" dirty="0"/>
          </a:p>
        </p:txBody>
      </p:sp>
      <p:sp>
        <p:nvSpPr>
          <p:cNvPr id="3" name="Marcador de contenido 2">
            <a:extLst>
              <a:ext uri="{FF2B5EF4-FFF2-40B4-BE49-F238E27FC236}">
                <a16:creationId xmlns:a16="http://schemas.microsoft.com/office/drawing/2014/main" id="{A3E52ACE-C311-7175-3464-F08FF3AF5FFD}"/>
              </a:ext>
            </a:extLst>
          </p:cNvPr>
          <p:cNvSpPr>
            <a:spLocks noGrp="1"/>
          </p:cNvSpPr>
          <p:nvPr>
            <p:ph idx="1"/>
          </p:nvPr>
        </p:nvSpPr>
        <p:spPr/>
        <p:txBody>
          <a:bodyPr>
            <a:normAutofit fontScale="85000" lnSpcReduction="20000"/>
          </a:bodyPr>
          <a:lstStyle/>
          <a:p>
            <a:pPr marL="0" indent="0">
              <a:buNone/>
            </a:pPr>
            <a:r>
              <a:rPr lang="en-US" b="1" dirty="0"/>
              <a:t>	Conducting Exploratory Data Analysis (EDA):</a:t>
            </a:r>
          </a:p>
          <a:p>
            <a:r>
              <a:rPr lang="en-US" dirty="0"/>
              <a:t>EDA was carried out focusing on the attributes Flight Number, Payload Mass, Launch Site, Orbit, Class, and Year.</a:t>
            </a:r>
          </a:p>
          <a:p>
            <a:endParaRPr lang="en-US" dirty="0"/>
          </a:p>
          <a:p>
            <a:pPr marL="0" indent="0">
              <a:buNone/>
            </a:pPr>
            <a:r>
              <a:rPr lang="en-US" b="1" dirty="0"/>
              <a:t>	Visualization Techniques Employed:</a:t>
            </a:r>
          </a:p>
          <a:p>
            <a:r>
              <a:rPr lang="en-US" dirty="0"/>
              <a:t>To discern patterns, the following comparisons were visualized: Flight Number against Payload Mass, Flight Number with respect to Launch Site, Payload Mass in relation to Launch Site, Orbit compared to Success Rate, Flight Number versus Orbit, Payload against Orbit, and the trend of success over the years.</a:t>
            </a:r>
          </a:p>
          <a:p>
            <a:endParaRPr lang="en-US" dirty="0"/>
          </a:p>
          <a:p>
            <a:pPr marL="0" indent="0">
              <a:buNone/>
            </a:pPr>
            <a:r>
              <a:rPr lang="en-US" b="1" dirty="0"/>
              <a:t>	Graphical Representations Used:</a:t>
            </a:r>
          </a:p>
          <a:p>
            <a:r>
              <a:rPr lang="en-US" dirty="0"/>
              <a:t>A variety of graphs such as scatter plots for trend identification, line charts for temporal evolution, and bar plots for categorical comparison were utilized to investigate the associations among the variables. This analysis assists in determining the viability of these variables as predictors in the machine learning model.</a:t>
            </a:r>
            <a:endParaRPr lang="es-ES" dirty="0"/>
          </a:p>
        </p:txBody>
      </p:sp>
    </p:spTree>
    <p:extLst>
      <p:ext uri="{BB962C8B-B14F-4D97-AF65-F5344CB8AC3E}">
        <p14:creationId xmlns:p14="http://schemas.microsoft.com/office/powerpoint/2010/main" val="485036837"/>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7F02518-C0DE-4AF7-82D7-032631CA02BC}">
  <we:reference id="wa200005566" version="1.0.0.0" store="es-ES" storeType="OMEX"/>
  <we:alternateReferences>
    <we:reference id="wa200005566" version="1.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Wisp</Template>
  <TotalTime>14375</TotalTime>
  <Words>2613</Words>
  <Application>Microsoft Office PowerPoint</Application>
  <PresentationFormat>Panorámica</PresentationFormat>
  <Paragraphs>244</Paragraphs>
  <Slides>40</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Carlito</vt:lpstr>
      <vt:lpstr>Century Gothic</vt:lpstr>
      <vt:lpstr>Wingdings 3</vt:lpstr>
      <vt:lpstr>Espiral</vt:lpstr>
      <vt:lpstr>SpaceY Mission</vt:lpstr>
      <vt:lpstr>Presentation Index</vt:lpstr>
      <vt:lpstr>Executive Summary</vt:lpstr>
      <vt:lpstr>Introduction</vt:lpstr>
      <vt:lpstr>Data Collection and Wrangling methodology</vt:lpstr>
      <vt:lpstr>EDA and interactive visual analytics Methodology</vt:lpstr>
      <vt:lpstr>Data Collection</vt:lpstr>
      <vt:lpstr>Data Wrangling</vt:lpstr>
      <vt:lpstr>EDA with visualization results</vt:lpstr>
      <vt:lpstr>Presentación de PowerPoint</vt:lpstr>
      <vt:lpstr>Payload vs. Launch Site</vt:lpstr>
      <vt:lpstr>Success rate vs. Orbit type</vt:lpstr>
      <vt:lpstr>Presentación de PowerPoint</vt:lpstr>
      <vt:lpstr>Presentación de PowerPoint</vt:lpstr>
      <vt:lpstr>Presentación de PowerPoint</vt:lpstr>
      <vt:lpstr>EDA with SQL results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Interactive map with Folium results</vt:lpstr>
      <vt:lpstr>Presentación de PowerPoint</vt:lpstr>
      <vt:lpstr>Color-Coded Launch Markers</vt:lpstr>
      <vt:lpstr>Key Location Proximities</vt:lpstr>
      <vt:lpstr>Plotly Dash dashboard results</vt:lpstr>
      <vt:lpstr>Presentación de PowerPoint</vt:lpstr>
      <vt:lpstr>Presentación de PowerPoint</vt:lpstr>
      <vt:lpstr>Payload Mass vs. Success vs. Booster  Version Category</vt:lpstr>
      <vt:lpstr>Predictive analysis methodology</vt:lpstr>
      <vt:lpstr>Predictive analysis (classification) results</vt:lpstr>
      <vt:lpstr>Presentación de PowerPoint</vt:lpstr>
      <vt:lpstr>Presentación de PowerPoint</vt:lpstr>
      <vt:lpstr>Conclusion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SpaceY Mission</dc:title>
  <dc:creator>Jaime Sanz Muñoz</dc:creator>
  <cp:lastModifiedBy>Jaime Sanz Muñoz</cp:lastModifiedBy>
  <cp:revision>35</cp:revision>
  <dcterms:created xsi:type="dcterms:W3CDTF">2023-12-13T17:24:45Z</dcterms:created>
  <dcterms:modified xsi:type="dcterms:W3CDTF">2023-12-24T00:47:29Z</dcterms:modified>
</cp:coreProperties>
</file>